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292" r:id="rId3"/>
    <p:sldId id="283" r:id="rId4"/>
    <p:sldId id="258" r:id="rId5"/>
    <p:sldId id="286" r:id="rId6"/>
    <p:sldId id="287" r:id="rId7"/>
    <p:sldId id="293" r:id="rId8"/>
    <p:sldId id="288" r:id="rId9"/>
    <p:sldId id="294" r:id="rId10"/>
    <p:sldId id="295" r:id="rId11"/>
    <p:sldId id="265" r:id="rId12"/>
    <p:sldId id="289" r:id="rId13"/>
    <p:sldId id="290" r:id="rId14"/>
    <p:sldId id="284" r:id="rId15"/>
    <p:sldId id="291" r:id="rId16"/>
    <p:sldId id="285" r:id="rId17"/>
    <p:sldId id="272" r:id="rId18"/>
    <p:sldId id="274" r:id="rId19"/>
    <p:sldId id="282" r:id="rId2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9B7"/>
    <a:srgbClr val="009E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autoAdjust="0"/>
  </p:normalViewPr>
  <p:slideViewPr>
    <p:cSldViewPr snapToGrid="0">
      <p:cViewPr>
        <p:scale>
          <a:sx n="75" d="100"/>
          <a:sy n="75" d="100"/>
        </p:scale>
        <p:origin x="213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
    </p:cViewPr>
  </p:sorterViewPr>
  <p:notesViewPr>
    <p:cSldViewPr snapToGrid="0" showGuides="1">
      <p:cViewPr varScale="1">
        <p:scale>
          <a:sx n="60" d="100"/>
          <a:sy n="60" d="100"/>
        </p:scale>
        <p:origin x="2333"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5C208E8-9F05-7867-8171-369083241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10145E-CF11-A41F-F2D5-A2898C3B24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817372-4A7D-4ACE-BCE7-477EF83FAF38}" type="datetimeFigureOut">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49A0FE92-4937-A491-9A09-1661C2A68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6FC8BE-FBC4-A16F-06FF-B6ED92B54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E724B-5425-4B02-9F28-A9EDE440086E}" type="slidenum">
              <a:rPr kumimoji="1" lang="ja-JP" altLang="en-US" smtClean="0"/>
              <a:t>‹#›</a:t>
            </a:fld>
            <a:endParaRPr kumimoji="1" lang="ja-JP" altLang="en-US"/>
          </a:p>
        </p:txBody>
      </p:sp>
    </p:spTree>
    <p:extLst>
      <p:ext uri="{BB962C8B-B14F-4D97-AF65-F5344CB8AC3E}">
        <p14:creationId xmlns:p14="http://schemas.microsoft.com/office/powerpoint/2010/main" val="2609812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3E94D-B6FD-41DC-8A48-94D6FC1247AD}"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21CCE-3E09-4F8C-A679-1FEC4C4D02DD}" type="slidenum">
              <a:rPr kumimoji="1" lang="ja-JP" altLang="en-US" smtClean="0"/>
              <a:t>‹#›</a:t>
            </a:fld>
            <a:endParaRPr kumimoji="1" lang="ja-JP" altLang="en-US"/>
          </a:p>
        </p:txBody>
      </p:sp>
    </p:spTree>
    <p:extLst>
      <p:ext uri="{BB962C8B-B14F-4D97-AF65-F5344CB8AC3E}">
        <p14:creationId xmlns:p14="http://schemas.microsoft.com/office/powerpoint/2010/main" val="23384216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337402A4-AFB9-11D9-7519-37ADB8FA55F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712" y="5080451"/>
            <a:ext cx="5362575" cy="1047750"/>
          </a:xfrm>
          <a:prstGeom prst="rect">
            <a:avLst/>
          </a:prstGeom>
        </p:spPr>
      </p:pic>
      <p:pic>
        <p:nvPicPr>
          <p:cNvPr id="18" name="グラフィックス 17">
            <a:extLst>
              <a:ext uri="{FF2B5EF4-FFF2-40B4-BE49-F238E27FC236}">
                <a16:creationId xmlns:a16="http://schemas.microsoft.com/office/drawing/2014/main" id="{41D414C0-ECF9-7AE1-50BD-50E3780A12CF}"/>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837" y="3790950"/>
            <a:ext cx="4114800" cy="1162050"/>
          </a:xfrm>
          <a:prstGeom prst="rect">
            <a:avLst/>
          </a:prstGeom>
        </p:spPr>
      </p:pic>
      <p:sp>
        <p:nvSpPr>
          <p:cNvPr id="19" name="テキスト ボックス 18">
            <a:extLst>
              <a:ext uri="{FF2B5EF4-FFF2-40B4-BE49-F238E27FC236}">
                <a16:creationId xmlns:a16="http://schemas.microsoft.com/office/drawing/2014/main" id="{4A7A78E4-A422-7CDC-350E-6DFF475111C7}"/>
              </a:ext>
            </a:extLst>
          </p:cNvPr>
          <p:cNvSpPr txBox="1"/>
          <p:nvPr userDrawn="1"/>
        </p:nvSpPr>
        <p:spPr>
          <a:xfrm>
            <a:off x="934656" y="5342716"/>
            <a:ext cx="4988688" cy="523220"/>
          </a:xfrm>
          <a:prstGeom prst="rect">
            <a:avLst/>
          </a:prstGeom>
          <a:noFill/>
        </p:spPr>
        <p:txBody>
          <a:bodyPr wrap="square" rtlCol="0" anchor="ctr">
            <a:spAutoFit/>
          </a:bodyPr>
          <a:lstStyle/>
          <a:p>
            <a:pPr algn="ctr"/>
            <a:r>
              <a:rPr kumimoji="1" lang="ja-JP" altLang="en-US" b="1" dirty="0">
                <a:solidFill>
                  <a:schemeClr val="bg1"/>
                </a:solidFill>
                <a:latin typeface="+mn-ea"/>
                <a:ea typeface="+mn-ea"/>
              </a:rPr>
              <a:t>従業員向け</a:t>
            </a:r>
            <a:endParaRPr kumimoji="1" lang="en-US" altLang="ja-JP" b="1" dirty="0">
              <a:solidFill>
                <a:schemeClr val="bg1"/>
              </a:solidFill>
              <a:latin typeface="+mn-ea"/>
              <a:ea typeface="+mn-ea"/>
            </a:endParaRPr>
          </a:p>
          <a:p>
            <a:pPr algn="ctr"/>
            <a:r>
              <a:rPr kumimoji="1" lang="ja-JP" altLang="en-US" sz="1000" b="1" dirty="0">
                <a:solidFill>
                  <a:schemeClr val="bg1"/>
                </a:solidFill>
                <a:latin typeface="+mn-ea"/>
                <a:ea typeface="+mn-ea"/>
              </a:rPr>
              <a:t>（固定労働時間制）</a:t>
            </a:r>
            <a:endParaRPr kumimoji="1" lang="ja-JP" altLang="en-US" b="1" dirty="0">
              <a:solidFill>
                <a:schemeClr val="bg1"/>
              </a:solidFill>
              <a:latin typeface="+mn-ea"/>
              <a:ea typeface="+mn-ea"/>
            </a:endParaRPr>
          </a:p>
        </p:txBody>
      </p:sp>
      <p:sp>
        <p:nvSpPr>
          <p:cNvPr id="8" name="フッター プレースホルダー 7">
            <a:extLst>
              <a:ext uri="{FF2B5EF4-FFF2-40B4-BE49-F238E27FC236}">
                <a16:creationId xmlns:a16="http://schemas.microsoft.com/office/drawing/2014/main" id="{FCE469FB-04C6-B2C0-C190-9CCBC9D26A29}"/>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9" name="スライド番号プレースホルダー 8">
            <a:extLst>
              <a:ext uri="{FF2B5EF4-FFF2-40B4-BE49-F238E27FC236}">
                <a16:creationId xmlns:a16="http://schemas.microsoft.com/office/drawing/2014/main" id="{83047463-D27A-D666-4756-6B0D83AB6A10}"/>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13365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6298F-3EB7-7ABA-85D6-6F7C58E623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A91AC5-3B68-C432-2E7B-D44ADD065E58}"/>
              </a:ext>
            </a:extLst>
          </p:cNvPr>
          <p:cNvSpPr>
            <a:spLocks noGrp="1"/>
          </p:cNvSpPr>
          <p:nvPr>
            <p:ph type="dt" sz="half" idx="10"/>
          </p:nvPr>
        </p:nvSpPr>
        <p:spPr/>
        <p:txBody>
          <a:bodyPr/>
          <a:lstStyle/>
          <a:p>
            <a:fld id="{9461EE9F-812D-4BB2-84FE-B7A4CFD62D82}" type="datetime1">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93D9501A-68C5-C60C-CA2E-CA3A5AB84BBF}"/>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5" name="スライド番号プレースホルダー 4">
            <a:extLst>
              <a:ext uri="{FF2B5EF4-FFF2-40B4-BE49-F238E27FC236}">
                <a16:creationId xmlns:a16="http://schemas.microsoft.com/office/drawing/2014/main" id="{AA898C61-6631-4EED-7FD0-3E1B9CBEB474}"/>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48819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011382"/>
            <a:ext cx="5915025" cy="8370744"/>
          </a:xfrm>
        </p:spPr>
        <p:txBody>
          <a:bodyPr/>
          <a:lstStyle>
            <a:lvl1pPr marL="285750" indent="-285750">
              <a:buFontTx/>
              <a:buBlip>
                <a:blip r:embed="rId2">
                  <a:extLst>
                    <a:ext uri="{96DAC541-7B7A-43D3-8B79-37D633B846F1}">
                      <asvg:svgBlip xmlns:asvg="http://schemas.microsoft.com/office/drawing/2016/SVG/main" r:embed="rId3"/>
                    </a:ext>
                  </a:extLst>
                </a:blip>
              </a:buBlip>
              <a:defRPr sz="1200" b="1"/>
            </a:lvl1pPr>
            <a:lvl2pPr marL="514350" indent="-171450">
              <a:lnSpc>
                <a:spcPct val="100000"/>
              </a:lnSpc>
              <a:buFontTx/>
              <a:buBlip>
                <a:blip r:embed="rId2">
                  <a:extLst>
                    <a:ext uri="{96DAC541-7B7A-43D3-8B79-37D633B846F1}">
                      <asvg:svgBlip xmlns:asvg="http://schemas.microsoft.com/office/drawing/2016/SVG/main" r:embed="rId3"/>
                    </a:ext>
                  </a:extLst>
                </a:blip>
              </a:buBlip>
              <a:defRPr sz="1050"/>
            </a:lvl2pPr>
            <a:lvl3pPr marL="857250" indent="-171450">
              <a:buFontTx/>
              <a:buBlip>
                <a:blip r:embed="rId2">
                  <a:extLst>
                    <a:ext uri="{96DAC541-7B7A-43D3-8B79-37D633B846F1}">
                      <asvg:svgBlip xmlns:asvg="http://schemas.microsoft.com/office/drawing/2016/SVG/main" r:embed="rId3"/>
                    </a:ext>
                  </a:extLst>
                </a:blip>
              </a:buBlip>
              <a:defRPr sz="1050"/>
            </a:lvl3pPr>
            <a:lvl4pPr marL="1200150" indent="-171450">
              <a:buFontTx/>
              <a:buBlip>
                <a:blip r:embed="rId2">
                  <a:extLst>
                    <a:ext uri="{96DAC541-7B7A-43D3-8B79-37D633B846F1}">
                      <asvg:svgBlip xmlns:asvg="http://schemas.microsoft.com/office/drawing/2016/SVG/main" r:embed="rId3"/>
                    </a:ext>
                  </a:extLst>
                </a:blip>
              </a:buBlip>
              <a:defRPr sz="1050"/>
            </a:lvl4pPr>
            <a:lvl5pPr marL="1371600" indent="0">
              <a:lnSpc>
                <a:spcPct val="100000"/>
              </a:lnSpc>
              <a:buFontTx/>
              <a:buNone/>
              <a:defRPr sz="1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本文</a:t>
            </a:r>
          </a:p>
        </p:txBody>
      </p:sp>
      <p:pic>
        <p:nvPicPr>
          <p:cNvPr id="8" name="グラフィックス 7">
            <a:extLst>
              <a:ext uri="{FF2B5EF4-FFF2-40B4-BE49-F238E27FC236}">
                <a16:creationId xmlns:a16="http://schemas.microsoft.com/office/drawing/2014/main" id="{6F097C28-6F8D-B79E-D3FB-324EC82D5D7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4988" y="342639"/>
            <a:ext cx="771525" cy="123825"/>
          </a:xfrm>
          <a:prstGeom prst="rect">
            <a:avLst/>
          </a:prstGeom>
        </p:spPr>
      </p:pic>
      <p:sp>
        <p:nvSpPr>
          <p:cNvPr id="14" name="フッター プレースホルダー 13">
            <a:extLst>
              <a:ext uri="{FF2B5EF4-FFF2-40B4-BE49-F238E27FC236}">
                <a16:creationId xmlns:a16="http://schemas.microsoft.com/office/drawing/2014/main" id="{DC8DC8E6-21F4-547A-1F88-456594CD4331}"/>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15" name="スライド番号プレースホルダー 14">
            <a:extLst>
              <a:ext uri="{FF2B5EF4-FFF2-40B4-BE49-F238E27FC236}">
                <a16:creationId xmlns:a16="http://schemas.microsoft.com/office/drawing/2014/main" id="{7A745A90-C660-4E70-9945-B1F56FE17455}"/>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2228777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378595"/>
            <a:ext cx="1543050" cy="250825"/>
          </a:xfrm>
          <a:prstGeom prst="rect">
            <a:avLst/>
          </a:prstGeom>
        </p:spPr>
        <p:txBody>
          <a:bodyPr vert="horz" lIns="91440" tIns="45720" rIns="91440" bIns="45720" rtlCol="0" anchor="b"/>
          <a:lstStyle>
            <a:lvl1pPr algn="l">
              <a:defRPr sz="900">
                <a:solidFill>
                  <a:schemeClr val="tx1">
                    <a:tint val="75000"/>
                  </a:schemeClr>
                </a:solidFill>
              </a:defRPr>
            </a:lvl1pPr>
          </a:lstStyle>
          <a:p>
            <a:fld id="{9461EE9F-812D-4BB2-84FE-B7A4CFD62D82}" type="datetime1">
              <a:rPr kumimoji="1" lang="ja-JP" altLang="en-US" smtClean="0"/>
              <a:t>2024/2/19</a:t>
            </a:fld>
            <a:endParaRPr kumimoji="1" lang="ja-JP" altLang="en-US"/>
          </a:p>
        </p:txBody>
      </p:sp>
      <p:sp>
        <p:nvSpPr>
          <p:cNvPr id="5" name="Footer Placeholder 4"/>
          <p:cNvSpPr>
            <a:spLocks noGrp="1"/>
          </p:cNvSpPr>
          <p:nvPr>
            <p:ph type="ftr" sz="quarter" idx="3"/>
          </p:nvPr>
        </p:nvSpPr>
        <p:spPr>
          <a:xfrm>
            <a:off x="2271713" y="9382125"/>
            <a:ext cx="2314575" cy="250825"/>
          </a:xfrm>
          <a:prstGeom prst="rect">
            <a:avLst/>
          </a:prstGeom>
        </p:spPr>
        <p:txBody>
          <a:bodyPr vert="horz" lIns="91440" tIns="45720" rIns="91440" bIns="45720" rtlCol="0" anchor="b"/>
          <a:lstStyle>
            <a:lvl1pPr algn="ctr">
              <a:defRPr sz="900">
                <a:solidFill>
                  <a:schemeClr val="tx1">
                    <a:tint val="75000"/>
                  </a:schemeClr>
                </a:solidFill>
              </a:defRPr>
            </a:lvl1pPr>
          </a:lstStyle>
          <a:p>
            <a:r>
              <a:rPr kumimoji="1" lang="en-US" altLang="ja-JP" dirty="0"/>
              <a:t>©2023 CLINKS CO., LTD. /  kintaicloud.jp</a:t>
            </a:r>
            <a:r>
              <a:rPr kumimoji="1" lang="ja-JP" altLang="en-US" dirty="0"/>
              <a:t>　</a:t>
            </a:r>
          </a:p>
        </p:txBody>
      </p:sp>
      <p:sp>
        <p:nvSpPr>
          <p:cNvPr id="6" name="Slide Number Placeholder 5"/>
          <p:cNvSpPr>
            <a:spLocks noGrp="1"/>
          </p:cNvSpPr>
          <p:nvPr>
            <p:ph type="sldNum" sz="quarter" idx="4"/>
          </p:nvPr>
        </p:nvSpPr>
        <p:spPr>
          <a:xfrm>
            <a:off x="5089525" y="9378595"/>
            <a:ext cx="1543050" cy="254355"/>
          </a:xfrm>
          <a:prstGeom prst="rect">
            <a:avLst/>
          </a:prstGeom>
        </p:spPr>
        <p:txBody>
          <a:bodyPr vert="horz" lIns="91440" tIns="45720" rIns="91440" bIns="45720" rtlCol="0" anchor="b"/>
          <a:lstStyle>
            <a:lvl1pPr algn="r">
              <a:defRPr sz="900">
                <a:solidFill>
                  <a:schemeClr val="tx1">
                    <a:tint val="75000"/>
                  </a:schemeClr>
                </a:solidFill>
              </a:defRPr>
            </a:lvl1p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41567418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 userDrawn="1">
          <p15:clr>
            <a:srgbClr val="F26B43"/>
          </p15:clr>
        </p15:guide>
        <p15:guide id="2" pos="2160" userDrawn="1">
          <p15:clr>
            <a:srgbClr val="F26B43"/>
          </p15:clr>
        </p15:guide>
        <p15:guide id="3" orient="horz" pos="3120" userDrawn="1">
          <p15:clr>
            <a:srgbClr val="F26B43"/>
          </p15:clr>
        </p15:guide>
        <p15:guide id="4" pos="142" userDrawn="1">
          <p15:clr>
            <a:srgbClr val="F26B43"/>
          </p15:clr>
        </p15:guide>
        <p15:guide id="5" pos="4020" userDrawn="1">
          <p15:clr>
            <a:srgbClr val="F26B43"/>
          </p15:clr>
        </p15:guide>
        <p15:guide id="6" pos="300" userDrawn="1">
          <p15:clr>
            <a:srgbClr val="F26B43"/>
          </p15:clr>
        </p15:guide>
        <p15:guide id="7" orient="horz" pos="330" userDrawn="1">
          <p15:clr>
            <a:srgbClr val="F26B43"/>
          </p15:clr>
        </p15:guide>
        <p15:guide id="8" pos="4178" userDrawn="1">
          <p15:clr>
            <a:srgbClr val="F26B43"/>
          </p15:clr>
        </p15:guide>
        <p15:guide id="9" orient="horz" pos="6068" userDrawn="1">
          <p15:clr>
            <a:srgbClr val="F26B43"/>
          </p15:clr>
        </p15:guide>
        <p15:guide id="10" orient="horz" pos="59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8.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6.png"/><Relationship Id="rId7"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svg"/><Relationship Id="rId7"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s://www.kintaicloud.jp/help/"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sv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23.svg"/><Relationship Id="rId12"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762CA70-294D-7793-743B-AC4A21A0DD68}"/>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 name="テキスト ボックス 1">
            <a:extLst>
              <a:ext uri="{FF2B5EF4-FFF2-40B4-BE49-F238E27FC236}">
                <a16:creationId xmlns:a16="http://schemas.microsoft.com/office/drawing/2014/main" id="{59953AD7-1B96-B8BF-934C-837050FBAA33}"/>
              </a:ext>
            </a:extLst>
          </p:cNvPr>
          <p:cNvSpPr txBox="1"/>
          <p:nvPr/>
        </p:nvSpPr>
        <p:spPr>
          <a:xfrm>
            <a:off x="5196898" y="286544"/>
            <a:ext cx="1435677" cy="246221"/>
          </a:xfrm>
          <a:prstGeom prst="rect">
            <a:avLst/>
          </a:prstGeom>
          <a:noFill/>
        </p:spPr>
        <p:txBody>
          <a:bodyPr wrap="square" rtlCol="0">
            <a:spAutoFit/>
          </a:bodyPr>
          <a:lstStyle/>
          <a:p>
            <a:pPr algn="r"/>
            <a:r>
              <a:rPr kumimoji="1" lang="en-US" altLang="ja-JP" sz="1000" dirty="0"/>
              <a:t>ver.1.0</a:t>
            </a:r>
            <a:endParaRPr kumimoji="1" lang="ja-JP" altLang="en-US" sz="1000" dirty="0"/>
          </a:p>
        </p:txBody>
      </p:sp>
    </p:spTree>
    <p:extLst>
      <p:ext uri="{BB962C8B-B14F-4D97-AF65-F5344CB8AC3E}">
        <p14:creationId xmlns:p14="http://schemas.microsoft.com/office/powerpoint/2010/main" val="2440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3">
            <a:extLst>
              <a:ext uri="{FF2B5EF4-FFF2-40B4-BE49-F238E27FC236}">
                <a16:creationId xmlns:a16="http://schemas.microsoft.com/office/drawing/2014/main" id="{12FAD54E-B944-4B85-0C4B-E0BBF6F54EF4}"/>
              </a:ext>
            </a:extLst>
          </p:cNvPr>
          <p:cNvSpPr txBox="1">
            <a:spLocks/>
          </p:cNvSpPr>
          <p:nvPr/>
        </p:nvSpPr>
        <p:spPr>
          <a:xfrm>
            <a:off x="481566" y="997361"/>
            <a:ext cx="5915025" cy="2177711"/>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a:lnSpc>
                <a:spcPct val="150000"/>
              </a:lnSpc>
            </a:pPr>
            <a:r>
              <a:rPr lang="ja-JP" altLang="en-US" sz="1100" b="1" dirty="0"/>
              <a:t>常駐先勤務時間集計</a:t>
            </a:r>
            <a:br>
              <a:rPr lang="en-US" altLang="ja-JP" sz="1100" b="0" dirty="0"/>
            </a:br>
            <a:r>
              <a:rPr lang="ja-JP" altLang="en-US" sz="1000" b="0" dirty="0"/>
              <a:t>常駐先の勤務時間として登録された勤務時間の合計を表示します。</a:t>
            </a:r>
            <a:br>
              <a:rPr lang="en-US" altLang="ja-JP" sz="1000" b="0" dirty="0"/>
            </a:br>
            <a:r>
              <a:rPr lang="ja-JP" altLang="en-US" sz="1000" b="0" dirty="0"/>
              <a:t> 問題があった場合は、自社勤務表内の「常駐先勤怠情報」の勤怠データを確認し、必要に応じて適宜修正をしてください。</a:t>
            </a:r>
          </a:p>
          <a:p>
            <a:pPr marL="171450">
              <a:lnSpc>
                <a:spcPct val="150000"/>
              </a:lnSpc>
            </a:pPr>
            <a:r>
              <a:rPr lang="ja-JP" altLang="en-US" sz="1100" b="1" dirty="0"/>
              <a:t>常駐先勤務表添付</a:t>
            </a:r>
            <a:br>
              <a:rPr lang="en-US" altLang="ja-JP" sz="1100" b="0" dirty="0"/>
            </a:br>
            <a:r>
              <a:rPr lang="ja-JP" altLang="en-US" sz="1000" b="0" dirty="0"/>
              <a:t>常駐先に提出している勤務表を添付して提出できます。</a:t>
            </a:r>
          </a:p>
          <a:p>
            <a:pPr marL="171450">
              <a:lnSpc>
                <a:spcPct val="150000"/>
              </a:lnSpc>
            </a:pPr>
            <a:r>
              <a:rPr lang="ja-JP" altLang="en-US" sz="1100" b="1" dirty="0"/>
              <a:t>次の手順へ進む・スキップ</a:t>
            </a:r>
            <a:br>
              <a:rPr lang="en-US" altLang="ja-JP" sz="1000" b="0" dirty="0"/>
            </a:br>
            <a:r>
              <a:rPr lang="ja-JP" altLang="en-US" sz="1000" b="0" dirty="0"/>
              <a:t>常駐先勤務表の添付有無に応じて「スキップ」「次の手順へ進む」をクリックしてください。</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864C85A4-9CE0-7518-DE54-72EE5BF28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707" y="3835442"/>
            <a:ext cx="2694782" cy="2448615"/>
          </a:xfrm>
          <a:prstGeom prst="rect">
            <a:avLst/>
          </a:prstGeom>
          <a:ln w="19050">
            <a:solidFill>
              <a:schemeClr val="bg1">
                <a:lumMod val="50000"/>
              </a:schemeClr>
            </a:solidFill>
          </a:ln>
        </p:spPr>
      </p:pic>
      <p:sp>
        <p:nvSpPr>
          <p:cNvPr id="29" name="コンテンツ プレースホルダー 3">
            <a:extLst>
              <a:ext uri="{FF2B5EF4-FFF2-40B4-BE49-F238E27FC236}">
                <a16:creationId xmlns:a16="http://schemas.microsoft.com/office/drawing/2014/main" id="{ABA1B325-7186-13B2-84CF-E5F0C88EA6F8}"/>
              </a:ext>
            </a:extLst>
          </p:cNvPr>
          <p:cNvSpPr txBox="1">
            <a:spLocks/>
          </p:cNvSpPr>
          <p:nvPr/>
        </p:nvSpPr>
        <p:spPr>
          <a:xfrm>
            <a:off x="481567" y="3615892"/>
            <a:ext cx="2947434" cy="3180252"/>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100" b="1" dirty="0"/>
              <a:t>定期の登録方法</a:t>
            </a:r>
            <a:endParaRPr lang="en-US" altLang="ja-JP" sz="1100" b="1" dirty="0"/>
          </a:p>
          <a:p>
            <a:pPr marL="182563" lvl="1" indent="0">
              <a:lnSpc>
                <a:spcPct val="150000"/>
              </a:lnSpc>
              <a:buNone/>
            </a:pPr>
            <a:r>
              <a:rPr lang="ja-JP" altLang="en-US" sz="1000" dirty="0"/>
              <a:t>通勤に必要な定期券や通勤交通費の登録・申請ができます。</a:t>
            </a:r>
          </a:p>
          <a:p>
            <a:pPr marL="182563" lvl="1" indent="0">
              <a:lnSpc>
                <a:spcPct val="150000"/>
              </a:lnSpc>
              <a:buNone/>
            </a:pPr>
            <a:r>
              <a:rPr lang="ja-JP" altLang="en-US" sz="1000" dirty="0"/>
              <a:t>定期券情報を登録すると、通勤交通費を登録する際に自動で交通費情報を入力します。</a:t>
            </a:r>
          </a:p>
          <a:p>
            <a:pPr marL="182563" lvl="1" indent="0">
              <a:buFont typeface="+mj-lt"/>
              <a:buAutoNum type="arabicPeriod"/>
            </a:pPr>
            <a:r>
              <a:rPr lang="ja-JP" altLang="en-US" sz="1000" dirty="0"/>
              <a:t>ログイン後、サイドメニュー内の「各種申請」をクリックします。</a:t>
            </a:r>
          </a:p>
          <a:p>
            <a:pPr marL="182563" lvl="1" indent="0">
              <a:buFont typeface="+mj-lt"/>
              <a:buAutoNum type="arabicPeriod"/>
            </a:pPr>
            <a:r>
              <a:rPr lang="ja-JP" altLang="en-US" sz="1000" dirty="0"/>
              <a:t>表示されるボタンから「通勤交通費」をクリックします。</a:t>
            </a:r>
          </a:p>
          <a:p>
            <a:pPr marL="182563" lvl="1" indent="0">
              <a:buFont typeface="+mj-lt"/>
              <a:buAutoNum type="arabicPeriod"/>
            </a:pPr>
            <a:r>
              <a:rPr lang="ja-JP" altLang="en-US" sz="1000" dirty="0"/>
              <a:t>必要な情報を入力していきます。</a:t>
            </a:r>
          </a:p>
          <a:p>
            <a:pPr marL="182563" lvl="1" indent="0">
              <a:lnSpc>
                <a:spcPct val="150000"/>
              </a:lnSpc>
              <a:buFont typeface="+mj-lt"/>
              <a:buAutoNum type="arabicPeriod"/>
            </a:pPr>
            <a:r>
              <a:rPr lang="ja-JP" altLang="en-US" sz="1000" dirty="0"/>
              <a:t>内容を確認し、「申請」をクリックして、定期券情報（通勤交通費）の登録は完了です。</a:t>
            </a:r>
          </a:p>
          <a:p>
            <a:pPr marL="171450">
              <a:lnSpc>
                <a:spcPct val="150000"/>
              </a:lnSpc>
            </a:pPr>
            <a:endParaRPr lang="ja-JP" altLang="en-US" sz="1150" b="0" dirty="0"/>
          </a:p>
        </p:txBody>
      </p:sp>
      <p:grpSp>
        <p:nvGrpSpPr>
          <p:cNvPr id="4" name="グループ化 3">
            <a:extLst>
              <a:ext uri="{FF2B5EF4-FFF2-40B4-BE49-F238E27FC236}">
                <a16:creationId xmlns:a16="http://schemas.microsoft.com/office/drawing/2014/main" id="{31B8E231-8161-ED6A-28D3-0BD8509D6FA4}"/>
              </a:ext>
            </a:extLst>
          </p:cNvPr>
          <p:cNvGrpSpPr/>
          <p:nvPr/>
        </p:nvGrpSpPr>
        <p:grpSpPr>
          <a:xfrm>
            <a:off x="486328" y="6647861"/>
            <a:ext cx="5904947" cy="307777"/>
            <a:chOff x="481566" y="967740"/>
            <a:chExt cx="5904947" cy="307777"/>
          </a:xfrm>
        </p:grpSpPr>
        <p:sp>
          <p:nvSpPr>
            <p:cNvPr id="5" name="テキスト ボックス 4">
              <a:extLst>
                <a:ext uri="{FF2B5EF4-FFF2-40B4-BE49-F238E27FC236}">
                  <a16:creationId xmlns:a16="http://schemas.microsoft.com/office/drawing/2014/main" id="{5324769C-610B-BC39-2B7C-A0285A3A4173}"/>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 提出済みの勤務表を修正する</a:t>
              </a:r>
            </a:p>
          </p:txBody>
        </p:sp>
        <p:cxnSp>
          <p:nvCxnSpPr>
            <p:cNvPr id="8" name="直線コネクタ 7">
              <a:extLst>
                <a:ext uri="{FF2B5EF4-FFF2-40B4-BE49-F238E27FC236}">
                  <a16:creationId xmlns:a16="http://schemas.microsoft.com/office/drawing/2014/main" id="{B32523E6-38F4-EC53-37C5-56FA0754E24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A4121E8D-6D2F-1DEA-7107-FB9E444A3C8C}"/>
              </a:ext>
            </a:extLst>
          </p:cNvPr>
          <p:cNvSpPr txBox="1">
            <a:spLocks/>
          </p:cNvSpPr>
          <p:nvPr/>
        </p:nvSpPr>
        <p:spPr>
          <a:xfrm>
            <a:off x="476250" y="7036836"/>
            <a:ext cx="5915025" cy="2345289"/>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提出済みの勤務表を修正するためには勤務表の提出取り下げが必要です。</a:t>
            </a:r>
          </a:p>
          <a:p>
            <a:pPr marL="0" indent="0">
              <a:buFontTx/>
              <a:buNone/>
            </a:pPr>
            <a:r>
              <a:rPr lang="ja-JP" altLang="en-US" sz="1000" b="0" dirty="0"/>
              <a:t>以下の手順で勤務表の取り下げ・修正を行います。</a:t>
            </a:r>
            <a:endParaRPr lang="en-US" altLang="ja-JP" sz="1000" b="0" dirty="0"/>
          </a:p>
          <a:p>
            <a:pPr marL="228600" indent="-228600">
              <a:buFont typeface="+mj-lt"/>
              <a:buAutoNum type="arabicPeriod"/>
            </a:pPr>
            <a:r>
              <a:rPr lang="ja-JP" altLang="en-US" sz="1000" b="0" dirty="0"/>
              <a:t>ログイン後、サイドメニュー内の「勤務表」をクリックして勤務表を表示します。</a:t>
            </a:r>
            <a:br>
              <a:rPr lang="en-US" altLang="ja-JP" sz="1000" b="0" dirty="0"/>
            </a:br>
            <a:endParaRPr lang="ja-JP" altLang="en-US" sz="1000" b="0" dirty="0"/>
          </a:p>
          <a:p>
            <a:pPr marL="228600" indent="-228600">
              <a:buFont typeface="+mj-lt"/>
              <a:buAutoNum type="arabicPeriod"/>
            </a:pPr>
            <a:r>
              <a:rPr lang="ja-JP" altLang="en-US" sz="1000" b="0" dirty="0"/>
              <a:t>修正を行いたい月の勤務表を表示し、</a:t>
            </a:r>
            <a:br>
              <a:rPr lang="en-US" altLang="ja-JP" sz="1000" b="0" dirty="0"/>
            </a:br>
            <a:r>
              <a:rPr lang="ja-JP" altLang="en-US" sz="1000" b="0" dirty="0"/>
              <a:t>右下にある「提出取り下げ」をクリックします。</a:t>
            </a:r>
            <a:endParaRPr lang="en-US" altLang="ja-JP" sz="1000" b="0" dirty="0"/>
          </a:p>
          <a:p>
            <a:pPr marL="228600" indent="-228600">
              <a:buFont typeface="+mj-lt"/>
              <a:buAutoNum type="arabicPeriod"/>
            </a:pPr>
            <a:endParaRPr lang="ja-JP" altLang="en-US" sz="1000" b="0" dirty="0"/>
          </a:p>
          <a:p>
            <a:pPr marL="228600" indent="-228600">
              <a:buFont typeface="+mj-lt"/>
              <a:buAutoNum type="arabicPeriod"/>
            </a:pPr>
            <a:r>
              <a:rPr lang="ja-JP" altLang="en-US" sz="1000" b="0" dirty="0"/>
              <a:t>勤務表取り下げ確認の内容を確認し、問題なければ「取り下げ」をクリックします。</a:t>
            </a:r>
          </a:p>
          <a:p>
            <a:pPr marL="228600" indent="-228600">
              <a:buFont typeface="+mj-lt"/>
              <a:buAutoNum type="arabicPeriod"/>
            </a:pPr>
            <a:r>
              <a:rPr lang="ja-JP" altLang="en-US" sz="1000" b="0" dirty="0"/>
              <a:t>修正箇所を修正し、勤務表提出の流れと同様に勤務表の作成を行います。</a:t>
            </a:r>
          </a:p>
          <a:p>
            <a:pPr marL="228600" indent="-228600">
              <a:buFont typeface="+mj-lt"/>
              <a:buAutoNum type="arabicPeriod"/>
            </a:pPr>
            <a:r>
              <a:rPr lang="ja-JP" altLang="en-US" sz="1000" b="0" dirty="0"/>
              <a:t>提出確認画面で内容を確認し、「勤務表を提出」をクリックして提出済みの勤務表の修正は</a:t>
            </a:r>
            <a:br>
              <a:rPr lang="en-US" altLang="ja-JP" sz="1000" b="0" dirty="0"/>
            </a:br>
            <a:r>
              <a:rPr lang="ja-JP" altLang="en-US" sz="1000" b="0" dirty="0"/>
              <a:t>完了です。</a:t>
            </a:r>
          </a:p>
          <a:p>
            <a:pPr marL="0" indent="0">
              <a:buFontTx/>
              <a:buNone/>
            </a:pPr>
            <a:endParaRPr lang="ja-JP" altLang="en-US" sz="1000" b="0" dirty="0"/>
          </a:p>
        </p:txBody>
      </p:sp>
      <p:pic>
        <p:nvPicPr>
          <p:cNvPr id="11" name="図 10" descr="テキスト&#10;&#10;自動的に生成された説明">
            <a:extLst>
              <a:ext uri="{FF2B5EF4-FFF2-40B4-BE49-F238E27FC236}">
                <a16:creationId xmlns:a16="http://schemas.microsoft.com/office/drawing/2014/main" id="{140A280C-94F4-3D71-419E-E53B240F1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288" y="7891924"/>
            <a:ext cx="1322832" cy="535146"/>
          </a:xfrm>
          <a:prstGeom prst="rect">
            <a:avLst/>
          </a:prstGeom>
        </p:spPr>
      </p:pic>
      <p:grpSp>
        <p:nvGrpSpPr>
          <p:cNvPr id="13" name="グループ化 12">
            <a:extLst>
              <a:ext uri="{FF2B5EF4-FFF2-40B4-BE49-F238E27FC236}">
                <a16:creationId xmlns:a16="http://schemas.microsoft.com/office/drawing/2014/main" id="{18B2A167-A704-2F17-8AB9-106F5CFBE14F}"/>
              </a:ext>
            </a:extLst>
          </p:cNvPr>
          <p:cNvGrpSpPr/>
          <p:nvPr/>
        </p:nvGrpSpPr>
        <p:grpSpPr>
          <a:xfrm>
            <a:off x="471486" y="593147"/>
            <a:ext cx="5904947" cy="307777"/>
            <a:chOff x="481566" y="967740"/>
            <a:chExt cx="5904947" cy="307777"/>
          </a:xfrm>
        </p:grpSpPr>
        <p:sp>
          <p:nvSpPr>
            <p:cNvPr id="30" name="テキスト ボックス 29">
              <a:extLst>
                <a:ext uri="{FF2B5EF4-FFF2-40B4-BE49-F238E27FC236}">
                  <a16:creationId xmlns:a16="http://schemas.microsoft.com/office/drawing/2014/main" id="{E28CCFCF-1E17-A25F-7FB6-E242F31F2C2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常駐先勤務表を確認する　　</a:t>
              </a:r>
            </a:p>
          </p:txBody>
        </p:sp>
        <p:cxnSp>
          <p:nvCxnSpPr>
            <p:cNvPr id="31" name="直線コネクタ 30">
              <a:extLst>
                <a:ext uri="{FF2B5EF4-FFF2-40B4-BE49-F238E27FC236}">
                  <a16:creationId xmlns:a16="http://schemas.microsoft.com/office/drawing/2014/main" id="{6559C9EC-2857-6C0F-B678-B2DC89938088}"/>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5C7F94D4-E41A-38DE-344F-143D6CC16825}"/>
              </a:ext>
            </a:extLst>
          </p:cNvPr>
          <p:cNvSpPr txBox="1"/>
          <p:nvPr/>
        </p:nvSpPr>
        <p:spPr>
          <a:xfrm>
            <a:off x="2556193" y="591316"/>
            <a:ext cx="3185487" cy="277833"/>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a:t>
            </a:r>
            <a:r>
              <a:rPr kumimoji="0" lang="ja-JP" altLang="en-US" sz="9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対象者ではない場合、常駐先勤務表画面はありません。</a:t>
            </a:r>
            <a:endParaRPr kumimoji="0" lang="en-US" altLang="ja-JP" sz="9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3" name="グループ化 32">
            <a:extLst>
              <a:ext uri="{FF2B5EF4-FFF2-40B4-BE49-F238E27FC236}">
                <a16:creationId xmlns:a16="http://schemas.microsoft.com/office/drawing/2014/main" id="{CA16D474-B90F-46B1-6101-215CB6AC0EA7}"/>
              </a:ext>
            </a:extLst>
          </p:cNvPr>
          <p:cNvGrpSpPr/>
          <p:nvPr/>
        </p:nvGrpSpPr>
        <p:grpSpPr>
          <a:xfrm>
            <a:off x="471486" y="3329259"/>
            <a:ext cx="5904947" cy="307777"/>
            <a:chOff x="481566" y="967740"/>
            <a:chExt cx="5904947" cy="307777"/>
          </a:xfrm>
        </p:grpSpPr>
        <p:sp>
          <p:nvSpPr>
            <p:cNvPr id="34" name="テキスト ボックス 33">
              <a:extLst>
                <a:ext uri="{FF2B5EF4-FFF2-40B4-BE49-F238E27FC236}">
                  <a16:creationId xmlns:a16="http://schemas.microsoft.com/office/drawing/2014/main" id="{BA2EC3F1-A561-0201-AA38-F756A6548235}"/>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通勤定期を登録・申請する　　</a:t>
              </a:r>
            </a:p>
          </p:txBody>
        </p:sp>
        <p:cxnSp>
          <p:nvCxnSpPr>
            <p:cNvPr id="35" name="直線コネクタ 34">
              <a:extLst>
                <a:ext uri="{FF2B5EF4-FFF2-40B4-BE49-F238E27FC236}">
                  <a16:creationId xmlns:a16="http://schemas.microsoft.com/office/drawing/2014/main" id="{BB2B52C6-7909-A58B-6C07-2FF51DEA581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515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2077006"/>
          </a:xfrm>
        </p:spPr>
        <p:txBody>
          <a:bodyPr/>
          <a:lstStyle/>
          <a:p>
            <a:pPr marL="0" indent="0">
              <a:buNone/>
            </a:pPr>
            <a:r>
              <a:rPr lang="ja-JP" altLang="en-US" sz="1050" b="0" dirty="0"/>
              <a:t>残業、遅刻・早退、有給取得など、勤務に関する各種申請を行えます。</a:t>
            </a:r>
          </a:p>
          <a:p>
            <a:pPr marL="0" indent="0">
              <a:buNone/>
            </a:pPr>
            <a:r>
              <a:rPr lang="ja-JP" altLang="en-US" sz="1050" b="0" dirty="0"/>
              <a:t>勤怠申請画面で申請できる申請種別は以下になります。</a:t>
            </a:r>
          </a:p>
          <a:p>
            <a:r>
              <a:rPr lang="ja-JP" altLang="en-US" dirty="0"/>
              <a:t>勤怠申請の種別について</a:t>
            </a:r>
            <a:endParaRPr lang="en-US" altLang="ja-JP" dirty="0"/>
          </a:p>
          <a:p>
            <a:pPr lvl="1"/>
            <a:r>
              <a:rPr lang="ja-JP" altLang="en-US" dirty="0"/>
              <a:t>遅刻・早退・欠勤</a:t>
            </a:r>
          </a:p>
          <a:p>
            <a:pPr lvl="1"/>
            <a:r>
              <a:rPr lang="ja-JP" altLang="en-US" dirty="0"/>
              <a:t>有給・特別休暇</a:t>
            </a:r>
          </a:p>
          <a:p>
            <a:pPr lvl="1"/>
            <a:r>
              <a:rPr lang="ja-JP" altLang="en-US" dirty="0"/>
              <a:t>残業・休日出勤</a:t>
            </a:r>
          </a:p>
          <a:p>
            <a:pPr lvl="1"/>
            <a:r>
              <a:rPr lang="ja-JP" altLang="en-US" dirty="0"/>
              <a:t>振替出勤・振替休暇・代休</a:t>
            </a:r>
          </a:p>
          <a:p>
            <a:pPr lvl="1"/>
            <a:r>
              <a:rPr lang="ja-JP" altLang="en-US" dirty="0"/>
              <a:t>その他（</a:t>
            </a:r>
            <a:r>
              <a:rPr lang="en-US" altLang="ja-JP" dirty="0"/>
              <a:t>MTG</a:t>
            </a:r>
            <a:r>
              <a:rPr lang="ja-JP" altLang="en-US" dirty="0"/>
              <a:t>等）</a:t>
            </a:r>
            <a:endParaRPr lang="en-US" altLang="ja-JP" dirty="0"/>
          </a:p>
          <a:p>
            <a:pPr marL="342900" lvl="1" indent="0">
              <a:buNone/>
            </a:pPr>
            <a:r>
              <a:rPr lang="en-US" altLang="ja-JP" sz="900" dirty="0"/>
              <a:t>※</a:t>
            </a:r>
            <a:r>
              <a:rPr lang="ja-JP" altLang="en-US" sz="900" dirty="0"/>
              <a:t>打刻に関する申請は打刻画面で行います。　→　</a:t>
            </a:r>
            <a:r>
              <a:rPr lang="ja-JP" altLang="en-US" sz="900" b="1" dirty="0">
                <a:solidFill>
                  <a:srgbClr val="00C9B7"/>
                </a:solidFill>
              </a:rPr>
              <a:t>▶ </a:t>
            </a:r>
            <a:r>
              <a:rPr lang="ja-JP" altLang="en-US" sz="900" b="1" dirty="0">
                <a:solidFill>
                  <a:srgbClr val="00C9B7"/>
                </a:solidFill>
                <a:hlinkClick r:id="rId2" action="ppaction://hlinksldjump">
                  <a:extLst>
                    <a:ext uri="{A12FA001-AC4F-418D-AE19-62706E023703}">
                      <ahyp:hlinkClr xmlns:ahyp="http://schemas.microsoft.com/office/drawing/2018/hyperlinkcolor" val="tx"/>
                    </a:ext>
                  </a:extLst>
                </a:hlinkClick>
              </a:rPr>
              <a:t>打刻を追加・修正・削除する</a:t>
            </a:r>
            <a:endParaRPr lang="en-US" altLang="ja-JP" sz="900" b="1" dirty="0">
              <a:solidFill>
                <a:srgbClr val="00C9B7"/>
              </a:solidFill>
            </a:endParaRP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11</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5. </a:t>
            </a:r>
            <a:r>
              <a:rPr lang="ja-JP" altLang="en-US" b="1" dirty="0">
                <a:solidFill>
                  <a:schemeClr val="bg1"/>
                </a:solidFill>
              </a:rPr>
              <a:t>勤怠申請について</a:t>
            </a:r>
            <a:endParaRPr lang="en-US" altLang="ja-JP" b="1" dirty="0">
              <a:solidFill>
                <a:schemeClr val="bg1"/>
              </a:solidFill>
            </a:endParaRP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9677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勤怠申請でできること</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DA5E5CC5-1DDD-46F8-51F5-F337D6411758}"/>
              </a:ext>
            </a:extLst>
          </p:cNvPr>
          <p:cNvGrpSpPr/>
          <p:nvPr/>
        </p:nvGrpSpPr>
        <p:grpSpPr>
          <a:xfrm>
            <a:off x="481566" y="3574749"/>
            <a:ext cx="5904947" cy="307777"/>
            <a:chOff x="481566" y="967740"/>
            <a:chExt cx="5904947" cy="307777"/>
          </a:xfrm>
        </p:grpSpPr>
        <p:sp>
          <p:nvSpPr>
            <p:cNvPr id="7" name="テキスト ボックス 6">
              <a:extLst>
                <a:ext uri="{FF2B5EF4-FFF2-40B4-BE49-F238E27FC236}">
                  <a16:creationId xmlns:a16="http://schemas.microsoft.com/office/drawing/2014/main" id="{90EB819A-D7F2-06E5-AEA5-804D00DAC0D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申請を行う</a:t>
              </a:r>
            </a:p>
          </p:txBody>
        </p:sp>
        <p:cxnSp>
          <p:nvCxnSpPr>
            <p:cNvPr id="8" name="直線コネクタ 7">
              <a:extLst>
                <a:ext uri="{FF2B5EF4-FFF2-40B4-BE49-F238E27FC236}">
                  <a16:creationId xmlns:a16="http://schemas.microsoft.com/office/drawing/2014/main" id="{45585223-8AAC-6A25-D03F-7C1616D2D04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3">
            <a:extLst>
              <a:ext uri="{FF2B5EF4-FFF2-40B4-BE49-F238E27FC236}">
                <a16:creationId xmlns:a16="http://schemas.microsoft.com/office/drawing/2014/main" id="{7981FD16-00A6-3C19-46FA-8805F6895056}"/>
              </a:ext>
            </a:extLst>
          </p:cNvPr>
          <p:cNvSpPr txBox="1">
            <a:spLocks/>
          </p:cNvSpPr>
          <p:nvPr/>
        </p:nvSpPr>
        <p:spPr>
          <a:xfrm>
            <a:off x="471488" y="3961708"/>
            <a:ext cx="3521778" cy="336506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000" b="0" dirty="0"/>
              <a:t>勤怠申請は「勤怠申請画面」で行います。</a:t>
            </a:r>
            <a:br>
              <a:rPr lang="en-US" altLang="ja-JP" sz="1000" b="0" dirty="0"/>
            </a:br>
            <a:r>
              <a:rPr lang="ja-JP" altLang="en-US" sz="1000" b="0" dirty="0"/>
              <a:t>勤怠申請画面は、下記３つの方法で表示できます。</a:t>
            </a:r>
          </a:p>
          <a:p>
            <a:pPr lvl="1">
              <a:lnSpc>
                <a:spcPct val="150000"/>
              </a:lnSpc>
            </a:pPr>
            <a:r>
              <a:rPr lang="ja-JP" altLang="en-US" b="1" dirty="0"/>
              <a:t>打刻画面</a:t>
            </a:r>
          </a:p>
          <a:p>
            <a:pPr lvl="1">
              <a:buFont typeface="+mj-lt"/>
              <a:buAutoNum type="arabicPeriod"/>
            </a:pPr>
            <a:r>
              <a:rPr lang="ja-JP" altLang="en-US" sz="1000" b="0" dirty="0"/>
              <a:t>ログイン後打刻画面を表示します。</a:t>
            </a:r>
          </a:p>
          <a:p>
            <a:pPr lvl="1">
              <a:buFont typeface="+mj-lt"/>
              <a:buAutoNum type="arabicPeriod"/>
            </a:pPr>
            <a:r>
              <a:rPr lang="ja-JP" altLang="en-US" sz="1000" b="0" dirty="0"/>
              <a:t>「勤怠申請」をクリックします。</a:t>
            </a:r>
          </a:p>
          <a:p>
            <a:pPr lvl="1">
              <a:lnSpc>
                <a:spcPct val="150000"/>
              </a:lnSpc>
            </a:pPr>
            <a:r>
              <a:rPr lang="ja-JP" altLang="en-US" sz="1000" b="1" dirty="0"/>
              <a:t>各種申請画面</a:t>
            </a:r>
          </a:p>
          <a:p>
            <a:pPr lvl="1">
              <a:buFont typeface="+mj-lt"/>
              <a:buAutoNum type="arabicPeriod"/>
            </a:pPr>
            <a:r>
              <a:rPr lang="ja-JP" altLang="en-US" sz="1000" b="0" dirty="0"/>
              <a:t>ログイン後、サイドメニュー内の「各種申請」をクリックします。</a:t>
            </a:r>
          </a:p>
          <a:p>
            <a:pPr lvl="1">
              <a:buFont typeface="+mj-lt"/>
              <a:buAutoNum type="arabicPeriod"/>
            </a:pPr>
            <a:r>
              <a:rPr lang="ja-JP" altLang="en-US" sz="1000" b="0" dirty="0"/>
              <a:t>「勤怠申請」をクリックします。</a:t>
            </a:r>
          </a:p>
          <a:p>
            <a:pPr lvl="1">
              <a:lnSpc>
                <a:spcPct val="150000"/>
              </a:lnSpc>
            </a:pPr>
            <a:r>
              <a:rPr lang="ja-JP" altLang="en-US" sz="1000" b="1" dirty="0"/>
              <a:t>勤務表画面</a:t>
            </a:r>
          </a:p>
          <a:p>
            <a:pPr lvl="1">
              <a:buFont typeface="+mj-lt"/>
              <a:buAutoNum type="arabicPeriod"/>
            </a:pPr>
            <a:r>
              <a:rPr lang="ja-JP" altLang="en-US" sz="1000" b="0" dirty="0"/>
              <a:t>ログイン後、サイドメニュー内の「勤務表」をクリックします。</a:t>
            </a:r>
          </a:p>
          <a:p>
            <a:pPr lvl="1">
              <a:buFont typeface="+mj-lt"/>
              <a:buAutoNum type="arabicPeriod"/>
            </a:pPr>
            <a:r>
              <a:rPr lang="ja-JP" altLang="en-US" sz="1000" b="0" dirty="0"/>
              <a:t>勤怠申請を提出したい日付行の新規申請アイコンにマウスオーバーします。</a:t>
            </a:r>
          </a:p>
          <a:p>
            <a:pPr lvl="1">
              <a:buFont typeface="+mj-lt"/>
              <a:buAutoNum type="arabicPeriod"/>
            </a:pPr>
            <a:r>
              <a:rPr lang="ja-JP" altLang="en-US" sz="1000" b="0" dirty="0"/>
              <a:t>申請したい申請種別をクリックします。</a:t>
            </a:r>
          </a:p>
        </p:txBody>
      </p:sp>
      <p:pic>
        <p:nvPicPr>
          <p:cNvPr id="11" name="図 10">
            <a:extLst>
              <a:ext uri="{FF2B5EF4-FFF2-40B4-BE49-F238E27FC236}">
                <a16:creationId xmlns:a16="http://schemas.microsoft.com/office/drawing/2014/main" id="{9B0E68C1-BEC0-FFA8-720A-6852EE127754}"/>
              </a:ext>
            </a:extLst>
          </p:cNvPr>
          <p:cNvPicPr>
            <a:picLocks noChangeAspect="1"/>
          </p:cNvPicPr>
          <p:nvPr/>
        </p:nvPicPr>
        <p:blipFill>
          <a:blip r:embed="rId5">
            <a:extLst>
              <a:ext uri="{28A0092B-C50C-407E-A947-70E740481C1C}">
                <a14:useLocalDpi xmlns:a14="http://schemas.microsoft.com/office/drawing/2010/main" val="0"/>
              </a:ext>
            </a:extLst>
          </a:blip>
          <a:srcRect t="187" b="187"/>
          <a:stretch/>
        </p:blipFill>
        <p:spPr>
          <a:xfrm>
            <a:off x="4185298" y="4159824"/>
            <a:ext cx="1970499" cy="3172068"/>
          </a:xfrm>
          <a:prstGeom prst="rect">
            <a:avLst/>
          </a:prstGeom>
          <a:ln w="19050">
            <a:solidFill>
              <a:schemeClr val="bg1">
                <a:lumMod val="75000"/>
              </a:schemeClr>
            </a:solidFill>
          </a:ln>
        </p:spPr>
      </p:pic>
    </p:spTree>
    <p:extLst>
      <p:ext uri="{BB962C8B-B14F-4D97-AF65-F5344CB8AC3E}">
        <p14:creationId xmlns:p14="http://schemas.microsoft.com/office/powerpoint/2010/main" val="328992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12</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遅刻・早退・欠勤を申請する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C6D2604E-69A5-24C2-20F5-AFEA81693D87}"/>
              </a:ext>
            </a:extLst>
          </p:cNvPr>
          <p:cNvGrpSpPr/>
          <p:nvPr/>
        </p:nvGrpSpPr>
        <p:grpSpPr>
          <a:xfrm>
            <a:off x="3537085" y="2516726"/>
            <a:ext cx="2777134" cy="3884666"/>
            <a:chOff x="3537336" y="2725403"/>
            <a:chExt cx="2856326" cy="3995437"/>
          </a:xfrm>
        </p:grpSpPr>
        <p:pic>
          <p:nvPicPr>
            <p:cNvPr id="11" name="図 10">
              <a:extLst>
                <a:ext uri="{FF2B5EF4-FFF2-40B4-BE49-F238E27FC236}">
                  <a16:creationId xmlns:a16="http://schemas.microsoft.com/office/drawing/2014/main" id="{556A0164-6AF5-A1B2-0635-2D9251BE5DFD}"/>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11685" y="2725403"/>
              <a:ext cx="2481977" cy="3995437"/>
            </a:xfrm>
            <a:prstGeom prst="rect">
              <a:avLst/>
            </a:prstGeom>
            <a:ln w="19050">
              <a:solidFill>
                <a:schemeClr val="bg1">
                  <a:lumMod val="75000"/>
                </a:schemeClr>
              </a:solidFill>
            </a:ln>
          </p:spPr>
        </p:pic>
        <p:sp>
          <p:nvSpPr>
            <p:cNvPr id="25" name="楕円 24">
              <a:extLst>
                <a:ext uri="{FF2B5EF4-FFF2-40B4-BE49-F238E27FC236}">
                  <a16:creationId xmlns:a16="http://schemas.microsoft.com/office/drawing/2014/main" id="{24CCBB9A-BD28-C6AD-1B2E-93412261A65B}"/>
                </a:ext>
              </a:extLst>
            </p:cNvPr>
            <p:cNvSpPr/>
            <p:nvPr/>
          </p:nvSpPr>
          <p:spPr>
            <a:xfrm>
              <a:off x="4415029" y="3220919"/>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26" name="楕円 25">
              <a:extLst>
                <a:ext uri="{FF2B5EF4-FFF2-40B4-BE49-F238E27FC236}">
                  <a16:creationId xmlns:a16="http://schemas.microsoft.com/office/drawing/2014/main" id="{367DACF5-9166-942A-6CBF-5AEBD333E87F}"/>
                </a:ext>
              </a:extLst>
            </p:cNvPr>
            <p:cNvSpPr/>
            <p:nvPr/>
          </p:nvSpPr>
          <p:spPr>
            <a:xfrm>
              <a:off x="4487587" y="3645315"/>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7" name="楕円 26">
              <a:extLst>
                <a:ext uri="{FF2B5EF4-FFF2-40B4-BE49-F238E27FC236}">
                  <a16:creationId xmlns:a16="http://schemas.microsoft.com/office/drawing/2014/main" id="{2639D8F1-82B8-7F74-CC7B-94262DF79486}"/>
                </a:ext>
              </a:extLst>
            </p:cNvPr>
            <p:cNvSpPr/>
            <p:nvPr/>
          </p:nvSpPr>
          <p:spPr>
            <a:xfrm>
              <a:off x="5903757" y="4113286"/>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8" name="楕円 27">
              <a:extLst>
                <a:ext uri="{FF2B5EF4-FFF2-40B4-BE49-F238E27FC236}">
                  <a16:creationId xmlns:a16="http://schemas.microsoft.com/office/drawing/2014/main" id="{5133D49A-66BD-D70C-88A0-26465D6E28E7}"/>
                </a:ext>
              </a:extLst>
            </p:cNvPr>
            <p:cNvSpPr/>
            <p:nvPr/>
          </p:nvSpPr>
          <p:spPr>
            <a:xfrm>
              <a:off x="3537336" y="5039045"/>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9" name="右中かっこ 28">
              <a:extLst>
                <a:ext uri="{FF2B5EF4-FFF2-40B4-BE49-F238E27FC236}">
                  <a16:creationId xmlns:a16="http://schemas.microsoft.com/office/drawing/2014/main" id="{A13055D4-40EA-7FA2-C76A-F839491F7F3F}"/>
                </a:ext>
              </a:extLst>
            </p:cNvPr>
            <p:cNvSpPr/>
            <p:nvPr/>
          </p:nvSpPr>
          <p:spPr>
            <a:xfrm flipH="1">
              <a:off x="3790950" y="4394529"/>
              <a:ext cx="72872" cy="1504354"/>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0" name="楕円 29">
              <a:extLst>
                <a:ext uri="{FF2B5EF4-FFF2-40B4-BE49-F238E27FC236}">
                  <a16:creationId xmlns:a16="http://schemas.microsoft.com/office/drawing/2014/main" id="{38C33F0E-E87D-FB56-DD09-C7E82D4E1C7C}"/>
                </a:ext>
              </a:extLst>
            </p:cNvPr>
            <p:cNvSpPr/>
            <p:nvPr/>
          </p:nvSpPr>
          <p:spPr>
            <a:xfrm>
              <a:off x="5753389" y="6280554"/>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grpSp>
      <p:grpSp>
        <p:nvGrpSpPr>
          <p:cNvPr id="31" name="グループ化 30">
            <a:extLst>
              <a:ext uri="{FF2B5EF4-FFF2-40B4-BE49-F238E27FC236}">
                <a16:creationId xmlns:a16="http://schemas.microsoft.com/office/drawing/2014/main" id="{44585791-98C3-A6AF-65E6-8F223A7CD60E}"/>
              </a:ext>
            </a:extLst>
          </p:cNvPr>
          <p:cNvGrpSpPr/>
          <p:nvPr/>
        </p:nvGrpSpPr>
        <p:grpSpPr>
          <a:xfrm>
            <a:off x="3638929" y="1268972"/>
            <a:ext cx="2715795" cy="975194"/>
            <a:chOff x="3638929" y="1268972"/>
            <a:chExt cx="2715795" cy="975194"/>
          </a:xfrm>
        </p:grpSpPr>
        <p:pic>
          <p:nvPicPr>
            <p:cNvPr id="32" name="図 31">
              <a:extLst>
                <a:ext uri="{FF2B5EF4-FFF2-40B4-BE49-F238E27FC236}">
                  <a16:creationId xmlns:a16="http://schemas.microsoft.com/office/drawing/2014/main" id="{35001120-6C8B-AE75-3770-9D4657BE43FA}"/>
                </a:ext>
              </a:extLst>
            </p:cNvPr>
            <p:cNvPicPr>
              <a:picLocks noChangeAspect="1"/>
            </p:cNvPicPr>
            <p:nvPr/>
          </p:nvPicPr>
          <p:blipFill rotWithShape="1">
            <a:blip r:embed="rId3">
              <a:extLst>
                <a:ext uri="{28A0092B-C50C-407E-A947-70E740481C1C}">
                  <a14:useLocalDpi xmlns:a14="http://schemas.microsoft.com/office/drawing/2010/main" val="0"/>
                </a:ext>
              </a:extLst>
            </a:blip>
            <a:srcRect t="174" r="49287" b="88553"/>
            <a:stretch/>
          </p:blipFill>
          <p:spPr>
            <a:xfrm>
              <a:off x="3638929" y="1268972"/>
              <a:ext cx="2715795" cy="975194"/>
            </a:xfrm>
            <a:prstGeom prst="rect">
              <a:avLst/>
            </a:prstGeom>
            <a:ln w="19050">
              <a:solidFill>
                <a:schemeClr val="bg1">
                  <a:lumMod val="75000"/>
                </a:schemeClr>
              </a:solidFill>
            </a:ln>
          </p:spPr>
        </p:pic>
        <p:pic>
          <p:nvPicPr>
            <p:cNvPr id="33" name="グラフィックス 32">
              <a:extLst>
                <a:ext uri="{FF2B5EF4-FFF2-40B4-BE49-F238E27FC236}">
                  <a16:creationId xmlns:a16="http://schemas.microsoft.com/office/drawing/2014/main" id="{BB91C9AF-AB1B-2AA1-F69E-F2EB78A04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6813" y="1819458"/>
              <a:ext cx="197401" cy="312551"/>
            </a:xfrm>
            <a:prstGeom prst="rect">
              <a:avLst/>
            </a:prstGeom>
          </p:spPr>
        </p:pic>
        <p:sp>
          <p:nvSpPr>
            <p:cNvPr id="34" name="楕円 33">
              <a:extLst>
                <a:ext uri="{FF2B5EF4-FFF2-40B4-BE49-F238E27FC236}">
                  <a16:creationId xmlns:a16="http://schemas.microsoft.com/office/drawing/2014/main" id="{3C037F54-4D04-12B6-41E3-256683ABCC0A}"/>
                </a:ext>
              </a:extLst>
            </p:cNvPr>
            <p:cNvSpPr/>
            <p:nvPr/>
          </p:nvSpPr>
          <p:spPr>
            <a:xfrm>
              <a:off x="3762392"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
        <p:nvSpPr>
          <p:cNvPr id="35" name="テキスト ボックス 34">
            <a:extLst>
              <a:ext uri="{FF2B5EF4-FFF2-40B4-BE49-F238E27FC236}">
                <a16:creationId xmlns:a16="http://schemas.microsoft.com/office/drawing/2014/main" id="{16BD2E45-B1A6-F6CF-7494-28EB06B3F650}"/>
              </a:ext>
            </a:extLst>
          </p:cNvPr>
          <p:cNvSpPr txBox="1"/>
          <p:nvPr/>
        </p:nvSpPr>
        <p:spPr>
          <a:xfrm>
            <a:off x="4715513" y="6476973"/>
            <a:ext cx="1763312" cy="219802"/>
          </a:xfrm>
          <a:prstGeom prst="rect">
            <a:avLst/>
          </a:prstGeom>
          <a:noFill/>
        </p:spPr>
        <p:txBody>
          <a:bodyPr wrap="square" rtlCol="0">
            <a:spAutoFit/>
          </a:bodyPr>
          <a:lstStyle/>
          <a:p>
            <a:pPr algn="r"/>
            <a:r>
              <a:rPr kumimoji="1" lang="en-US" altLang="ja-JP" sz="800" dirty="0"/>
              <a:t>※</a:t>
            </a:r>
            <a:r>
              <a:rPr kumimoji="1" lang="ja-JP" altLang="en-US" sz="800" dirty="0"/>
              <a:t>画面は遅刻申請のものです。</a:t>
            </a:r>
          </a:p>
        </p:txBody>
      </p:sp>
      <p:sp>
        <p:nvSpPr>
          <p:cNvPr id="36" name="コンテンツ プレースホルダー 3">
            <a:extLst>
              <a:ext uri="{FF2B5EF4-FFF2-40B4-BE49-F238E27FC236}">
                <a16:creationId xmlns:a16="http://schemas.microsoft.com/office/drawing/2014/main" id="{D3D743BB-42E9-E1D9-15B4-3B9C5BE666A9}"/>
              </a:ext>
            </a:extLst>
          </p:cNvPr>
          <p:cNvSpPr txBox="1">
            <a:spLocks/>
          </p:cNvSpPr>
          <p:nvPr/>
        </p:nvSpPr>
        <p:spPr>
          <a:xfrm>
            <a:off x="471489" y="995683"/>
            <a:ext cx="2957512" cy="838644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6">
                  <a:extLst>
                    <a:ext uri="{96DAC541-7B7A-43D3-8B79-37D633B846F1}">
                      <asvg:svgBlip xmlns:asvg="http://schemas.microsoft.com/office/drawing/2016/SVG/main" r:embed="rId7"/>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6">
                  <a:extLst>
                    <a:ext uri="{96DAC541-7B7A-43D3-8B79-37D633B846F1}">
                      <asvg:svgBlip xmlns:asvg="http://schemas.microsoft.com/office/drawing/2016/SVG/main" r:embed="rId7"/>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6">
                  <a:extLst>
                    <a:ext uri="{96DAC541-7B7A-43D3-8B79-37D633B846F1}">
                      <asvg:svgBlip xmlns:asvg="http://schemas.microsoft.com/office/drawing/2016/SVG/main" r:embed="rId7"/>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6">
                  <a:extLst>
                    <a:ext uri="{96DAC541-7B7A-43D3-8B79-37D633B846F1}">
                      <asvg:svgBlip xmlns:asvg="http://schemas.microsoft.com/office/drawing/2016/SVG/main" r:embed="rId7"/>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遅刻</a:t>
            </a:r>
          </a:p>
          <a:p>
            <a:pPr marL="228600" indent="-228600">
              <a:buFont typeface="+mj-lt"/>
              <a:buAutoNum type="arabicPeriod"/>
            </a:pPr>
            <a:r>
              <a:rPr lang="ja-JP" altLang="en-US" sz="1000" b="0" dirty="0"/>
              <a:t>各種申請画面の上部から「遅刻・早退・欠勤」タブをクリックします。</a:t>
            </a:r>
          </a:p>
          <a:p>
            <a:pPr marL="228600" indent="-228600">
              <a:buFont typeface="+mj-lt"/>
              <a:buAutoNum type="arabicPeriod"/>
            </a:pPr>
            <a:r>
              <a:rPr lang="ja-JP" altLang="en-US" sz="1000" b="0" dirty="0"/>
              <a:t>取得種別は「遅刻」または「有事遅刻」を選択します。</a:t>
            </a:r>
            <a:br>
              <a:rPr lang="en-US" altLang="ja-JP" sz="1000" b="0" dirty="0"/>
            </a:br>
            <a:r>
              <a:rPr lang="en-US" altLang="ja-JP" sz="1000" b="0" dirty="0"/>
              <a:t>※</a:t>
            </a:r>
            <a:r>
              <a:rPr lang="ja-JP" altLang="en-US" sz="1000" b="0" dirty="0"/>
              <a:t>電車遅延などの理由の場合は「有事遅刻」を選択します。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変更後の出勤時刻を入力します。</a:t>
            </a:r>
            <a:br>
              <a:rPr lang="en-US" altLang="ja-JP" sz="1000" b="0" dirty="0"/>
            </a:br>
            <a:r>
              <a:rPr lang="ja-JP" altLang="en-US" sz="1000" b="0" dirty="0"/>
              <a:t>打刻した時刻で申請する場合は「打刻に合わせる」のトグルをクリックして</a:t>
            </a:r>
            <a:r>
              <a:rPr lang="en-US" altLang="ja-JP" sz="1000" b="0" dirty="0"/>
              <a:t>ON</a:t>
            </a:r>
            <a:r>
              <a:rPr lang="ja-JP" altLang="en-US" sz="1000" b="0" dirty="0"/>
              <a:t>にします。</a:t>
            </a:r>
          </a:p>
          <a:p>
            <a:pPr marL="228600" indent="-228600">
              <a:buFont typeface="+mj-lt"/>
              <a:buAutoNum type="arabicPeriod"/>
            </a:pPr>
            <a:r>
              <a:rPr lang="ja-JP" altLang="en-US" sz="1000" b="0" dirty="0"/>
              <a:t>申請理由を記入し、遅延証明書など必要に応じてファイルを添付します。</a:t>
            </a:r>
          </a:p>
          <a:p>
            <a:pPr marL="228600" indent="-228600">
              <a:buFont typeface="+mj-lt"/>
              <a:buAutoNum type="arabicPeriod"/>
            </a:pPr>
            <a:r>
              <a:rPr lang="ja-JP" altLang="en-US" sz="1000" b="0" dirty="0"/>
              <a:t>「送信」をクリックして遅刻申請は完了です。</a:t>
            </a:r>
          </a:p>
          <a:p>
            <a:pPr>
              <a:lnSpc>
                <a:spcPct val="200000"/>
              </a:lnSpc>
            </a:pPr>
            <a:r>
              <a:rPr lang="ja-JP" altLang="en-US" dirty="0"/>
              <a:t>早退</a:t>
            </a:r>
          </a:p>
          <a:p>
            <a:pPr marL="228600" indent="-228600">
              <a:buFont typeface="+mj-lt"/>
              <a:buAutoNum type="arabicPeriod"/>
            </a:pPr>
            <a:r>
              <a:rPr lang="ja-JP" altLang="en-US" sz="1000" b="0" dirty="0"/>
              <a:t>各種申請画面の上部から「遅刻・早退・欠勤」タブをクリックします。</a:t>
            </a:r>
          </a:p>
          <a:p>
            <a:pPr marL="228600" indent="-228600">
              <a:buFont typeface="+mj-lt"/>
              <a:buAutoNum type="arabicPeriod"/>
            </a:pPr>
            <a:r>
              <a:rPr lang="ja-JP" altLang="en-US" sz="1000" b="0" dirty="0"/>
              <a:t>取得種別は「早退」または「有事早退」を選択します。</a:t>
            </a:r>
            <a:br>
              <a:rPr lang="en-US" altLang="ja-JP" sz="1000" b="0" dirty="0"/>
            </a:br>
            <a:r>
              <a:rPr lang="en-US" altLang="ja-JP" sz="1000" b="0" dirty="0"/>
              <a:t>※</a:t>
            </a:r>
            <a:r>
              <a:rPr lang="ja-JP" altLang="en-US" sz="1000" b="0" dirty="0"/>
              <a:t>天災などが理由の、会社指示に応じた早退の場合は「有事早退」を選択します。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変更後の退勤時刻を入力します。</a:t>
            </a:r>
            <a:br>
              <a:rPr lang="en-US" altLang="ja-JP" sz="1000" b="0" dirty="0"/>
            </a:br>
            <a:r>
              <a:rPr lang="ja-JP" altLang="en-US" sz="1000" b="0" dirty="0"/>
              <a:t> 打刻した時刻で申請する場合は「打刻に合わせる」のトグルをクリックして</a:t>
            </a:r>
            <a:r>
              <a:rPr lang="en-US" altLang="ja-JP" sz="1000" b="0" dirty="0"/>
              <a:t>ON</a:t>
            </a:r>
            <a:r>
              <a:rPr lang="ja-JP" altLang="en-US" sz="1000" b="0" dirty="0"/>
              <a:t>にします。</a:t>
            </a:r>
          </a:p>
          <a:p>
            <a:pPr marL="228600" indent="-228600">
              <a:buFont typeface="+mj-lt"/>
              <a:buAutoNum type="arabicPeriod"/>
            </a:pPr>
            <a:r>
              <a:rPr lang="ja-JP" altLang="en-US" sz="1000" b="0" dirty="0"/>
              <a:t>申請理由を記入し、必要に応じてファイルを添付します。</a:t>
            </a:r>
          </a:p>
          <a:p>
            <a:pPr marL="228600" indent="-228600">
              <a:buFont typeface="+mj-lt"/>
              <a:buAutoNum type="arabicPeriod"/>
            </a:pPr>
            <a:r>
              <a:rPr lang="ja-JP" altLang="en-US" sz="1000" b="0" dirty="0"/>
              <a:t>「送信」をクリックして早退申請は完了です。</a:t>
            </a:r>
          </a:p>
          <a:p>
            <a:pPr>
              <a:lnSpc>
                <a:spcPct val="200000"/>
              </a:lnSpc>
            </a:pPr>
            <a:r>
              <a:rPr lang="ja-JP" altLang="en-US" dirty="0"/>
              <a:t>欠勤</a:t>
            </a:r>
          </a:p>
          <a:p>
            <a:pPr marL="228600" indent="-228600">
              <a:buFont typeface="+mj-lt"/>
              <a:buAutoNum type="arabicPeriod"/>
            </a:pPr>
            <a:r>
              <a:rPr lang="ja-JP" altLang="en-US" sz="1000" b="0" dirty="0"/>
              <a:t>各種申請画面の上部から「遅刻・早退・欠勤」タブをクリックします。</a:t>
            </a:r>
          </a:p>
          <a:p>
            <a:pPr marL="228600" indent="-228600">
              <a:buFont typeface="+mj-lt"/>
              <a:buAutoNum type="arabicPeriod"/>
            </a:pPr>
            <a:r>
              <a:rPr lang="ja-JP" altLang="en-US" sz="1000" b="0" dirty="0"/>
              <a:t>取得種別は「欠勤」を選択します。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申請理由を記入し、必要に応じてファイルを添付します。</a:t>
            </a:r>
          </a:p>
          <a:p>
            <a:pPr marL="228600" indent="-228600">
              <a:buFont typeface="+mj-lt"/>
              <a:buAutoNum type="arabicPeriod"/>
            </a:pPr>
            <a:r>
              <a:rPr lang="ja-JP" altLang="en-US" sz="1000" b="0" dirty="0"/>
              <a:t>「送信」をクリックして欠勤申請は完了です。</a:t>
            </a:r>
          </a:p>
          <a:p>
            <a:endParaRPr lang="ja-JP" altLang="en-US"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424045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有給・特別休暇を申請する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FBA9769F-626E-9CA5-234D-FDB24BCEF4AB}"/>
              </a:ext>
            </a:extLst>
          </p:cNvPr>
          <p:cNvPicPr>
            <a:picLocks noChangeAspect="1"/>
          </p:cNvPicPr>
          <p:nvPr/>
        </p:nvPicPr>
        <p:blipFill>
          <a:blip r:embed="rId2">
            <a:extLst>
              <a:ext uri="{28A0092B-C50C-407E-A947-70E740481C1C}">
                <a14:useLocalDpi xmlns:a14="http://schemas.microsoft.com/office/drawing/2010/main" val="0"/>
              </a:ext>
            </a:extLst>
          </a:blip>
          <a:srcRect t="173" b="173"/>
          <a:stretch/>
        </p:blipFill>
        <p:spPr>
          <a:xfrm>
            <a:off x="3901055" y="2516726"/>
            <a:ext cx="2413164" cy="3884666"/>
          </a:xfrm>
          <a:prstGeom prst="rect">
            <a:avLst/>
          </a:prstGeom>
          <a:ln w="19050">
            <a:solidFill>
              <a:schemeClr val="bg1">
                <a:lumMod val="75000"/>
              </a:schemeClr>
            </a:solidFill>
          </a:ln>
        </p:spPr>
      </p:pic>
      <p:sp>
        <p:nvSpPr>
          <p:cNvPr id="9" name="楕円 8">
            <a:extLst>
              <a:ext uri="{FF2B5EF4-FFF2-40B4-BE49-F238E27FC236}">
                <a16:creationId xmlns:a16="http://schemas.microsoft.com/office/drawing/2014/main" id="{78EB6D0C-B058-A4F6-3330-7F9AEC77A0DE}"/>
              </a:ext>
            </a:extLst>
          </p:cNvPr>
          <p:cNvSpPr/>
          <p:nvPr/>
        </p:nvSpPr>
        <p:spPr>
          <a:xfrm>
            <a:off x="4376937" y="3005682"/>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0" name="楕円 9">
            <a:extLst>
              <a:ext uri="{FF2B5EF4-FFF2-40B4-BE49-F238E27FC236}">
                <a16:creationId xmlns:a16="http://schemas.microsoft.com/office/drawing/2014/main" id="{AC99A912-047D-7EE2-6784-2433FEE061CA}"/>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1" name="楕円 10">
            <a:extLst>
              <a:ext uri="{FF2B5EF4-FFF2-40B4-BE49-F238E27FC236}">
                <a16:creationId xmlns:a16="http://schemas.microsoft.com/office/drawing/2014/main" id="{3873BB47-2D01-50D8-A573-3A0904232744}"/>
              </a:ext>
            </a:extLst>
          </p:cNvPr>
          <p:cNvSpPr/>
          <p:nvPr/>
        </p:nvSpPr>
        <p:spPr>
          <a:xfrm>
            <a:off x="5837897"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2" name="楕円 11">
            <a:extLst>
              <a:ext uri="{FF2B5EF4-FFF2-40B4-BE49-F238E27FC236}">
                <a16:creationId xmlns:a16="http://schemas.microsoft.com/office/drawing/2014/main" id="{7D4C4468-6960-AF79-6505-83B6C46B661F}"/>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grpSp>
        <p:nvGrpSpPr>
          <p:cNvPr id="13" name="グループ化 12">
            <a:extLst>
              <a:ext uri="{FF2B5EF4-FFF2-40B4-BE49-F238E27FC236}">
                <a16:creationId xmlns:a16="http://schemas.microsoft.com/office/drawing/2014/main" id="{5D80114F-0E15-9FC7-DB5A-4490395F5F27}"/>
              </a:ext>
            </a:extLst>
          </p:cNvPr>
          <p:cNvGrpSpPr/>
          <p:nvPr/>
        </p:nvGrpSpPr>
        <p:grpSpPr>
          <a:xfrm>
            <a:off x="3638929" y="1268972"/>
            <a:ext cx="2715795" cy="975194"/>
            <a:chOff x="3638929" y="1268972"/>
            <a:chExt cx="2715795" cy="975194"/>
          </a:xfrm>
        </p:grpSpPr>
        <p:pic>
          <p:nvPicPr>
            <p:cNvPr id="14" name="図 13">
              <a:extLst>
                <a:ext uri="{FF2B5EF4-FFF2-40B4-BE49-F238E27FC236}">
                  <a16:creationId xmlns:a16="http://schemas.microsoft.com/office/drawing/2014/main" id="{41C796CE-B9EF-07BC-5E20-4A23CE7DDB7B}"/>
                </a:ext>
              </a:extLst>
            </p:cNvPr>
            <p:cNvPicPr>
              <a:picLocks noChangeAspect="1"/>
            </p:cNvPicPr>
            <p:nvPr/>
          </p:nvPicPr>
          <p:blipFill rotWithShape="1">
            <a:blip r:embed="rId2">
              <a:extLst>
                <a:ext uri="{28A0092B-C50C-407E-A947-70E740481C1C}">
                  <a14:useLocalDpi xmlns:a14="http://schemas.microsoft.com/office/drawing/2010/main" val="0"/>
                </a:ext>
              </a:extLst>
            </a:blip>
            <a:srcRect l="6161" t="-202" r="44403" b="89214"/>
            <a:stretch/>
          </p:blipFill>
          <p:spPr>
            <a:xfrm>
              <a:off x="3638929" y="1268972"/>
              <a:ext cx="2715795" cy="975194"/>
            </a:xfrm>
            <a:prstGeom prst="rect">
              <a:avLst/>
            </a:prstGeom>
            <a:ln w="19050">
              <a:solidFill>
                <a:schemeClr val="bg1">
                  <a:lumMod val="75000"/>
                </a:schemeClr>
              </a:solidFill>
            </a:ln>
          </p:spPr>
        </p:pic>
        <p:pic>
          <p:nvPicPr>
            <p:cNvPr id="21" name="グラフィックス 20">
              <a:extLst>
                <a:ext uri="{FF2B5EF4-FFF2-40B4-BE49-F238E27FC236}">
                  <a16:creationId xmlns:a16="http://schemas.microsoft.com/office/drawing/2014/main" id="{A9820E35-16B8-B4EC-F586-D8BC97384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1040" y="1819458"/>
              <a:ext cx="197401" cy="312551"/>
            </a:xfrm>
            <a:prstGeom prst="rect">
              <a:avLst/>
            </a:prstGeom>
          </p:spPr>
        </p:pic>
        <p:sp>
          <p:nvSpPr>
            <p:cNvPr id="22" name="楕円 21">
              <a:extLst>
                <a:ext uri="{FF2B5EF4-FFF2-40B4-BE49-F238E27FC236}">
                  <a16:creationId xmlns:a16="http://schemas.microsoft.com/office/drawing/2014/main" id="{5BFA485A-259A-8A8A-2E9B-63F2D68371CE}"/>
                </a:ext>
              </a:extLst>
            </p:cNvPr>
            <p:cNvSpPr/>
            <p:nvPr/>
          </p:nvSpPr>
          <p:spPr>
            <a:xfrm>
              <a:off x="4460990"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
        <p:nvSpPr>
          <p:cNvPr id="29" name="テキスト ボックス 28">
            <a:extLst>
              <a:ext uri="{FF2B5EF4-FFF2-40B4-BE49-F238E27FC236}">
                <a16:creationId xmlns:a16="http://schemas.microsoft.com/office/drawing/2014/main" id="{6BB910D8-7166-E32F-213C-25A4475E1201}"/>
              </a:ext>
            </a:extLst>
          </p:cNvPr>
          <p:cNvSpPr txBox="1"/>
          <p:nvPr/>
        </p:nvSpPr>
        <p:spPr>
          <a:xfrm>
            <a:off x="3901055" y="6476973"/>
            <a:ext cx="2577770" cy="215444"/>
          </a:xfrm>
          <a:prstGeom prst="rect">
            <a:avLst/>
          </a:prstGeom>
          <a:noFill/>
        </p:spPr>
        <p:txBody>
          <a:bodyPr wrap="square" rtlCol="0">
            <a:spAutoFit/>
          </a:bodyPr>
          <a:lstStyle/>
          <a:p>
            <a:pPr algn="r"/>
            <a:r>
              <a:rPr kumimoji="1" lang="en-US" altLang="ja-JP" sz="800" dirty="0"/>
              <a:t>※</a:t>
            </a:r>
            <a:r>
              <a:rPr kumimoji="1" lang="ja-JP" altLang="en-US" sz="800" dirty="0"/>
              <a:t>画面は有給休暇申請のものです。</a:t>
            </a:r>
          </a:p>
        </p:txBody>
      </p:sp>
      <p:sp>
        <p:nvSpPr>
          <p:cNvPr id="30" name="コンテンツ プレースホルダー 3">
            <a:extLst>
              <a:ext uri="{FF2B5EF4-FFF2-40B4-BE49-F238E27FC236}">
                <a16:creationId xmlns:a16="http://schemas.microsoft.com/office/drawing/2014/main" id="{868AC2E1-06E2-2870-3F32-71174F075BDE}"/>
              </a:ext>
            </a:extLst>
          </p:cNvPr>
          <p:cNvSpPr txBox="1">
            <a:spLocks/>
          </p:cNvSpPr>
          <p:nvPr/>
        </p:nvSpPr>
        <p:spPr>
          <a:xfrm>
            <a:off x="471489" y="995683"/>
            <a:ext cx="2957512" cy="838644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有給</a:t>
            </a:r>
          </a:p>
          <a:p>
            <a:pPr>
              <a:buFont typeface="+mj-lt"/>
              <a:buAutoNum type="arabicPeriod"/>
            </a:pPr>
            <a:r>
              <a:rPr lang="ja-JP" altLang="en-US" sz="1000" b="0" dirty="0"/>
              <a:t>各種申請画面の上部から「有給・特別休暇」タブをクリックします。</a:t>
            </a:r>
          </a:p>
          <a:p>
            <a:pPr>
              <a:buFont typeface="+mj-lt"/>
              <a:buAutoNum type="arabicPeriod"/>
            </a:pPr>
            <a:r>
              <a:rPr lang="ja-JP" altLang="en-US" sz="1000" b="0" dirty="0"/>
              <a:t>取得種別は「有給休暇」もしくは「時間有給」を選択します。</a:t>
            </a:r>
          </a:p>
          <a:p>
            <a:pPr>
              <a:lnSpc>
                <a:spcPct val="150000"/>
              </a:lnSpc>
              <a:buFont typeface="+mj-lt"/>
              <a:buAutoNum type="arabicPeriod"/>
            </a:pPr>
            <a:r>
              <a:rPr lang="ja-JP" altLang="en-US" sz="1000" b="0" dirty="0"/>
              <a:t>取得日を選択します。</a:t>
            </a:r>
            <a:br>
              <a:rPr lang="en-US" altLang="ja-JP" sz="1000" b="0" dirty="0"/>
            </a:br>
            <a:r>
              <a:rPr lang="ja-JP" altLang="en-US" sz="1000" b="0" dirty="0"/>
              <a:t>有給休暇：有給休暇を取得する日付を指定します。</a:t>
            </a:r>
            <a:br>
              <a:rPr lang="en-US" altLang="ja-JP" sz="1000" b="0" dirty="0"/>
            </a:br>
            <a:r>
              <a:rPr lang="ja-JP" altLang="en-US" sz="1000" b="0" dirty="0"/>
              <a:t>時間有給：取得日と取得時間を指定します。</a:t>
            </a:r>
            <a:br>
              <a:rPr lang="en-US" altLang="ja-JP" sz="1000" b="0" dirty="0"/>
            </a:br>
            <a:r>
              <a:rPr lang="en-US" altLang="ja-JP" sz="900" b="0" dirty="0">
                <a:solidFill>
                  <a:schemeClr val="bg1">
                    <a:lumMod val="50000"/>
                  </a:schemeClr>
                </a:solidFill>
              </a:rPr>
              <a:t>※</a:t>
            </a:r>
            <a:r>
              <a:rPr lang="ja-JP" altLang="en-US" sz="900" b="0" dirty="0">
                <a:solidFill>
                  <a:schemeClr val="bg1">
                    <a:lumMod val="50000"/>
                  </a:schemeClr>
                </a:solidFill>
              </a:rPr>
              <a:t>有給休暇の場合、「期間指定」のトグルを</a:t>
            </a:r>
            <a:r>
              <a:rPr lang="en-US" altLang="ja-JP" sz="900" b="0" dirty="0">
                <a:solidFill>
                  <a:schemeClr val="bg1">
                    <a:lumMod val="50000"/>
                  </a:schemeClr>
                </a:solidFill>
              </a:rPr>
              <a:t>ON</a:t>
            </a:r>
            <a:r>
              <a:rPr lang="ja-JP" altLang="en-US" sz="900" b="0" dirty="0">
                <a:solidFill>
                  <a:schemeClr val="bg1">
                    <a:lumMod val="50000"/>
                  </a:schemeClr>
                </a:solidFill>
              </a:rPr>
              <a:t>にすると、連続した複数の日付を指定できます。</a:t>
            </a:r>
          </a:p>
          <a:p>
            <a:pPr>
              <a:buFont typeface="+mj-lt"/>
              <a:buAutoNum type="arabicPeriod"/>
            </a:pPr>
            <a:r>
              <a:rPr lang="ja-JP" altLang="en-US" sz="1000" b="0" dirty="0"/>
              <a:t>申請理由を記入します。</a:t>
            </a:r>
          </a:p>
          <a:p>
            <a:pPr>
              <a:buFont typeface="+mj-lt"/>
              <a:buAutoNum type="arabicPeriod"/>
            </a:pPr>
            <a:r>
              <a:rPr lang="ja-JP" altLang="en-US" sz="1000" b="0" dirty="0"/>
              <a:t>「送信」をクリックして有給の申請は完了です。</a:t>
            </a:r>
          </a:p>
          <a:p>
            <a:pPr>
              <a:lnSpc>
                <a:spcPct val="200000"/>
              </a:lnSpc>
            </a:pPr>
            <a:r>
              <a:rPr lang="ja-JP" altLang="en-US" dirty="0"/>
              <a:t>特別休暇</a:t>
            </a:r>
          </a:p>
          <a:p>
            <a:pPr>
              <a:buFont typeface="+mj-lt"/>
              <a:buAutoNum type="arabicPeriod"/>
            </a:pPr>
            <a:r>
              <a:rPr lang="ja-JP" altLang="en-US" sz="1000" b="0" dirty="0"/>
              <a:t>各種申請画面の上部から「有給・特別休暇」タブをクリックします。</a:t>
            </a:r>
          </a:p>
          <a:p>
            <a:pPr>
              <a:buFont typeface="+mj-lt"/>
              <a:buAutoNum type="arabicPeriod"/>
            </a:pPr>
            <a:r>
              <a:rPr lang="ja-JP" altLang="en-US" sz="1000" b="0" dirty="0"/>
              <a:t>取得種別は「特別休暇」を選択します。</a:t>
            </a:r>
          </a:p>
          <a:p>
            <a:pPr>
              <a:buFont typeface="+mj-lt"/>
              <a:buAutoNum type="arabicPeriod"/>
            </a:pPr>
            <a:r>
              <a:rPr lang="ja-JP" altLang="en-US" sz="1000" b="0" dirty="0"/>
              <a:t>休暇種別を選択します。</a:t>
            </a:r>
          </a:p>
          <a:p>
            <a:pPr>
              <a:buFont typeface="+mj-lt"/>
              <a:buAutoNum type="arabicPeriod"/>
            </a:pPr>
            <a:r>
              <a:rPr lang="ja-JP" altLang="en-US" sz="1000" b="0" dirty="0"/>
              <a:t>取得する日付を指定します。</a:t>
            </a:r>
            <a:br>
              <a:rPr lang="en-US" altLang="ja-JP" sz="1000" b="0" dirty="0"/>
            </a:br>
            <a:r>
              <a:rPr lang="en-US" altLang="ja-JP" sz="1000" b="0" dirty="0"/>
              <a:t>※</a:t>
            </a:r>
            <a:r>
              <a:rPr lang="ja-JP" altLang="en-US" sz="1000" b="0" dirty="0"/>
              <a:t>「期間指定」のトグルを</a:t>
            </a:r>
            <a:r>
              <a:rPr lang="en-US" altLang="ja-JP" sz="1000" b="0" dirty="0"/>
              <a:t>ON</a:t>
            </a:r>
            <a:r>
              <a:rPr lang="ja-JP" altLang="en-US" sz="1000" b="0" dirty="0"/>
              <a:t>にすると、連続した複数の日付を指定できます。</a:t>
            </a:r>
          </a:p>
          <a:p>
            <a:pPr>
              <a:buFont typeface="+mj-lt"/>
              <a:buAutoNum type="arabicPeriod"/>
            </a:pPr>
            <a:r>
              <a:rPr lang="ja-JP" altLang="en-US" sz="1000" b="0" dirty="0"/>
              <a:t>申請理由を記入します。</a:t>
            </a:r>
          </a:p>
          <a:p>
            <a:pPr>
              <a:buFont typeface="+mj-lt"/>
              <a:buAutoNum type="arabicPeriod"/>
            </a:pPr>
            <a:r>
              <a:rPr lang="ja-JP" altLang="en-US" sz="1000" b="0" dirty="0"/>
              <a:t>「送信」をクリックして特別休暇の申請は完了です。</a:t>
            </a:r>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285813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14</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6" name="コンテンツ プレースホルダー 3">
            <a:extLst>
              <a:ext uri="{FF2B5EF4-FFF2-40B4-BE49-F238E27FC236}">
                <a16:creationId xmlns:a16="http://schemas.microsoft.com/office/drawing/2014/main" id="{E17FF7F3-B45B-4385-EF6C-C8C744373BD2}"/>
              </a:ext>
            </a:extLst>
          </p:cNvPr>
          <p:cNvSpPr txBox="1">
            <a:spLocks/>
          </p:cNvSpPr>
          <p:nvPr/>
        </p:nvSpPr>
        <p:spPr>
          <a:xfrm>
            <a:off x="466725" y="1020674"/>
            <a:ext cx="2962275" cy="5009736"/>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dirty="0"/>
              <a:t>残業・休日出勤申請</a:t>
            </a:r>
            <a:br>
              <a:rPr lang="en-US" altLang="ja-JP" dirty="0"/>
            </a:br>
            <a:r>
              <a:rPr lang="ja-JP" altLang="en-US" sz="1000" b="0" dirty="0"/>
              <a:t>残業申請タブでは残業・休日出勤の申請が可能です。</a:t>
            </a:r>
            <a:endParaRPr lang="ja-JP" altLang="en-US" b="0" dirty="0"/>
          </a:p>
          <a:p>
            <a:pPr>
              <a:buFont typeface="+mj-lt"/>
              <a:buAutoNum type="arabicPeriod"/>
            </a:pPr>
            <a:r>
              <a:rPr lang="ja-JP" altLang="en-US" sz="1050" b="0" dirty="0"/>
              <a:t>各種申請画面の上部から「残業申請」タブをクリックします。</a:t>
            </a:r>
          </a:p>
          <a:p>
            <a:pPr>
              <a:buFont typeface="+mj-lt"/>
              <a:buAutoNum type="arabicPeriod"/>
            </a:pPr>
            <a:r>
              <a:rPr lang="ja-JP" altLang="en-US" sz="1050" b="0" dirty="0"/>
              <a:t>取得種別を選択します。</a:t>
            </a:r>
          </a:p>
          <a:p>
            <a:pPr>
              <a:buFont typeface="+mj-lt"/>
              <a:buAutoNum type="arabicPeriod"/>
            </a:pPr>
            <a:r>
              <a:rPr lang="ja-JP" altLang="en-US" sz="1050" b="0" dirty="0"/>
              <a:t>対象勤務日（休日出勤日）を選択します。</a:t>
            </a:r>
          </a:p>
          <a:p>
            <a:pPr>
              <a:buFont typeface="+mj-lt"/>
              <a:buAutoNum type="arabicPeriod"/>
            </a:pPr>
            <a:r>
              <a:rPr lang="ja-JP" altLang="en-US" sz="1050" b="0" dirty="0"/>
              <a:t>残業開始</a:t>
            </a:r>
            <a:r>
              <a:rPr lang="en-US" altLang="ja-JP" sz="1050" b="0" dirty="0"/>
              <a:t>/</a:t>
            </a:r>
            <a:r>
              <a:rPr lang="ja-JP" altLang="en-US" sz="1050" b="0" dirty="0"/>
              <a:t>終了時間（休日出勤開始</a:t>
            </a:r>
            <a:r>
              <a:rPr lang="en-US" altLang="ja-JP" sz="1050" b="0" dirty="0"/>
              <a:t>/</a:t>
            </a:r>
            <a:r>
              <a:rPr lang="ja-JP" altLang="en-US" sz="1050" b="0" dirty="0"/>
              <a:t>終了時間）を記入します。</a:t>
            </a:r>
            <a:br>
              <a:rPr lang="en-US" altLang="ja-JP" sz="1050" b="0" dirty="0"/>
            </a:br>
            <a:r>
              <a:rPr lang="ja-JP" altLang="en-US" sz="1050" b="0" dirty="0"/>
              <a:t>休憩を取得する場合は「</a:t>
            </a:r>
            <a:r>
              <a:rPr lang="en-US" altLang="ja-JP" sz="1050" b="0" dirty="0"/>
              <a:t>+</a:t>
            </a:r>
            <a:r>
              <a:rPr lang="ja-JP" altLang="en-US" sz="1050" b="0" dirty="0"/>
              <a:t>休憩予定追加」をクリックし休憩時間を追加します。</a:t>
            </a:r>
          </a:p>
          <a:p>
            <a:pPr>
              <a:buFont typeface="+mj-lt"/>
              <a:buAutoNum type="arabicPeriod"/>
            </a:pPr>
            <a:r>
              <a:rPr lang="ja-JP" altLang="en-US" sz="1050" b="0" dirty="0"/>
              <a:t>必要に応じてその他備考欄を記入します。</a:t>
            </a:r>
          </a:p>
          <a:p>
            <a:pPr>
              <a:buFont typeface="+mj-lt"/>
              <a:buAutoNum type="arabicPeriod"/>
            </a:pPr>
            <a:r>
              <a:rPr lang="ja-JP" altLang="en-US" sz="1050" b="0" dirty="0"/>
              <a:t>「送信」をクリックして残業申請は完了です。</a:t>
            </a:r>
            <a:endParaRPr lang="ja-JP" altLang="en-US" dirty="0"/>
          </a:p>
        </p:txBody>
      </p:sp>
      <p:grpSp>
        <p:nvGrpSpPr>
          <p:cNvPr id="7" name="グループ化 6">
            <a:extLst>
              <a:ext uri="{FF2B5EF4-FFF2-40B4-BE49-F238E27FC236}">
                <a16:creationId xmlns:a16="http://schemas.microsoft.com/office/drawing/2014/main" id="{C446B3BA-DB69-6547-11F2-E8BFA79EE359}"/>
              </a:ext>
            </a:extLst>
          </p:cNvPr>
          <p:cNvGrpSpPr/>
          <p:nvPr/>
        </p:nvGrpSpPr>
        <p:grpSpPr>
          <a:xfrm>
            <a:off x="476803" y="637131"/>
            <a:ext cx="5904947" cy="307777"/>
            <a:chOff x="481566" y="967740"/>
            <a:chExt cx="5904947" cy="307777"/>
          </a:xfrm>
        </p:grpSpPr>
        <p:sp>
          <p:nvSpPr>
            <p:cNvPr id="8" name="テキスト ボックス 7">
              <a:extLst>
                <a:ext uri="{FF2B5EF4-FFF2-40B4-BE49-F238E27FC236}">
                  <a16:creationId xmlns:a16="http://schemas.microsoft.com/office/drawing/2014/main" id="{8B3D1657-0CBF-049C-BDC0-0FE63807A14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残業を申請する</a:t>
              </a:r>
            </a:p>
          </p:txBody>
        </p:sp>
        <p:cxnSp>
          <p:nvCxnSpPr>
            <p:cNvPr id="9" name="直線コネクタ 8">
              <a:extLst>
                <a:ext uri="{FF2B5EF4-FFF2-40B4-BE49-F238E27FC236}">
                  <a16:creationId xmlns:a16="http://schemas.microsoft.com/office/drawing/2014/main" id="{83005A43-FEDC-3CF0-7489-065E43A5ADB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2" name="図 11">
            <a:extLst>
              <a:ext uri="{FF2B5EF4-FFF2-40B4-BE49-F238E27FC236}">
                <a16:creationId xmlns:a16="http://schemas.microsoft.com/office/drawing/2014/main" id="{FA819F3D-52CE-A68F-5770-F5AFDF53ECEB}"/>
              </a:ext>
            </a:extLst>
          </p:cNvPr>
          <p:cNvPicPr>
            <a:picLocks noChangeAspect="1"/>
          </p:cNvPicPr>
          <p:nvPr/>
        </p:nvPicPr>
        <p:blipFill>
          <a:blip r:embed="rId4">
            <a:extLst>
              <a:ext uri="{28A0092B-C50C-407E-A947-70E740481C1C}">
                <a14:useLocalDpi xmlns:a14="http://schemas.microsoft.com/office/drawing/2010/main" val="0"/>
              </a:ext>
            </a:extLst>
          </a:blip>
          <a:srcRect t="187" b="187"/>
          <a:stretch/>
        </p:blipFill>
        <p:spPr>
          <a:xfrm>
            <a:off x="3901055" y="2516726"/>
            <a:ext cx="2413164" cy="3884666"/>
          </a:xfrm>
          <a:prstGeom prst="rect">
            <a:avLst/>
          </a:prstGeom>
          <a:ln w="19050">
            <a:solidFill>
              <a:schemeClr val="bg1">
                <a:lumMod val="75000"/>
              </a:schemeClr>
            </a:solidFill>
          </a:ln>
        </p:spPr>
      </p:pic>
      <p:sp>
        <p:nvSpPr>
          <p:cNvPr id="13" name="楕円 12">
            <a:extLst>
              <a:ext uri="{FF2B5EF4-FFF2-40B4-BE49-F238E27FC236}">
                <a16:creationId xmlns:a16="http://schemas.microsoft.com/office/drawing/2014/main" id="{F1D27302-012F-69DD-2728-2567A3E096D7}"/>
              </a:ext>
            </a:extLst>
          </p:cNvPr>
          <p:cNvSpPr/>
          <p:nvPr/>
        </p:nvSpPr>
        <p:spPr>
          <a:xfrm>
            <a:off x="4376937" y="3005682"/>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22AF7106-EDB7-B1D3-5616-E152747D74B5}"/>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5" name="楕円 14">
            <a:extLst>
              <a:ext uri="{FF2B5EF4-FFF2-40B4-BE49-F238E27FC236}">
                <a16:creationId xmlns:a16="http://schemas.microsoft.com/office/drawing/2014/main" id="{08A561BC-6D9A-99DE-09A5-E7FB6F438114}"/>
              </a:ext>
            </a:extLst>
          </p:cNvPr>
          <p:cNvSpPr/>
          <p:nvPr/>
        </p:nvSpPr>
        <p:spPr>
          <a:xfrm>
            <a:off x="5837897"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6" name="楕円 15">
            <a:extLst>
              <a:ext uri="{FF2B5EF4-FFF2-40B4-BE49-F238E27FC236}">
                <a16:creationId xmlns:a16="http://schemas.microsoft.com/office/drawing/2014/main" id="{F9F7E382-0AF1-0F01-D239-04DB8EE21B22}"/>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pic>
        <p:nvPicPr>
          <p:cNvPr id="20" name="図 19">
            <a:extLst>
              <a:ext uri="{FF2B5EF4-FFF2-40B4-BE49-F238E27FC236}">
                <a16:creationId xmlns:a16="http://schemas.microsoft.com/office/drawing/2014/main" id="{C87C92C9-B881-6F92-AA1A-52D7C76DCE62}"/>
              </a:ext>
            </a:extLst>
          </p:cNvPr>
          <p:cNvPicPr>
            <a:picLocks noChangeAspect="1"/>
          </p:cNvPicPr>
          <p:nvPr/>
        </p:nvPicPr>
        <p:blipFill rotWithShape="1">
          <a:blip r:embed="rId5">
            <a:extLst>
              <a:ext uri="{28A0092B-C50C-407E-A947-70E740481C1C}">
                <a14:useLocalDpi xmlns:a14="http://schemas.microsoft.com/office/drawing/2010/main" val="0"/>
              </a:ext>
            </a:extLst>
          </a:blip>
          <a:srcRect l="28797" t="456" r="28436" b="90038"/>
          <a:stretch/>
        </p:blipFill>
        <p:spPr>
          <a:xfrm>
            <a:off x="3638929" y="1268972"/>
            <a:ext cx="2715795" cy="975194"/>
          </a:xfrm>
          <a:prstGeom prst="rect">
            <a:avLst/>
          </a:prstGeom>
          <a:ln w="19050">
            <a:solidFill>
              <a:schemeClr val="bg1">
                <a:lumMod val="75000"/>
              </a:schemeClr>
            </a:solidFill>
          </a:ln>
        </p:spPr>
      </p:pic>
      <p:pic>
        <p:nvPicPr>
          <p:cNvPr id="21" name="グラフィックス 20">
            <a:extLst>
              <a:ext uri="{FF2B5EF4-FFF2-40B4-BE49-F238E27FC236}">
                <a16:creationId xmlns:a16="http://schemas.microsoft.com/office/drawing/2014/main" id="{09A151C4-5418-A564-AC8A-14C56732C1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1040" y="1819458"/>
            <a:ext cx="197401" cy="312551"/>
          </a:xfrm>
          <a:prstGeom prst="rect">
            <a:avLst/>
          </a:prstGeom>
        </p:spPr>
      </p:pic>
      <p:sp>
        <p:nvSpPr>
          <p:cNvPr id="22" name="楕円 21">
            <a:extLst>
              <a:ext uri="{FF2B5EF4-FFF2-40B4-BE49-F238E27FC236}">
                <a16:creationId xmlns:a16="http://schemas.microsoft.com/office/drawing/2014/main" id="{FF508B8C-3742-A634-5AE0-961B0E31B9A3}"/>
              </a:ext>
            </a:extLst>
          </p:cNvPr>
          <p:cNvSpPr/>
          <p:nvPr/>
        </p:nvSpPr>
        <p:spPr>
          <a:xfrm>
            <a:off x="4460990"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sp>
        <p:nvSpPr>
          <p:cNvPr id="26" name="楕円 25">
            <a:extLst>
              <a:ext uri="{FF2B5EF4-FFF2-40B4-BE49-F238E27FC236}">
                <a16:creationId xmlns:a16="http://schemas.microsoft.com/office/drawing/2014/main" id="{184C4691-AD1F-32EA-8D29-E1FE422C2C4F}"/>
              </a:ext>
            </a:extLst>
          </p:cNvPr>
          <p:cNvSpPr/>
          <p:nvPr/>
        </p:nvSpPr>
        <p:spPr>
          <a:xfrm>
            <a:off x="5811532" y="480284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Tree>
    <p:extLst>
      <p:ext uri="{BB962C8B-B14F-4D97-AF65-F5344CB8AC3E}">
        <p14:creationId xmlns:p14="http://schemas.microsoft.com/office/powerpoint/2010/main" val="41299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6249" y="995683"/>
            <a:ext cx="2952751" cy="1967122"/>
          </a:xfrm>
        </p:spPr>
        <p:txBody>
          <a:bodyPr/>
          <a:lstStyle/>
          <a:p>
            <a:r>
              <a:rPr lang="ja-JP" altLang="en-US" dirty="0"/>
              <a:t>代休</a:t>
            </a:r>
          </a:p>
          <a:p>
            <a:pPr>
              <a:buFont typeface="+mj-lt"/>
              <a:buAutoNum type="arabicPeriod"/>
            </a:pPr>
            <a:r>
              <a:rPr lang="ja-JP" altLang="en-US" sz="1000" b="0" dirty="0"/>
              <a:t>各種申請画面の上部から「振替・代休」タブをクリックします。</a:t>
            </a:r>
          </a:p>
          <a:p>
            <a:pPr>
              <a:buFont typeface="+mj-lt"/>
              <a:buAutoNum type="arabicPeriod"/>
            </a:pPr>
            <a:r>
              <a:rPr lang="ja-JP" altLang="en-US" sz="1000" b="0" dirty="0"/>
              <a:t>取得種別は「代休」を選択します。</a:t>
            </a:r>
          </a:p>
          <a:p>
            <a:pPr>
              <a:buFont typeface="+mj-lt"/>
              <a:buAutoNum type="arabicPeriod"/>
            </a:pPr>
            <a:r>
              <a:rPr lang="ja-JP" altLang="en-US" sz="1000" b="0" dirty="0"/>
              <a:t>対象勤務日を選択します。</a:t>
            </a:r>
          </a:p>
          <a:p>
            <a:pPr>
              <a:buFont typeface="+mj-lt"/>
              <a:buAutoNum type="arabicPeriod"/>
            </a:pPr>
            <a:r>
              <a:rPr lang="ja-JP" altLang="en-US" sz="1000" b="0" dirty="0"/>
              <a:t>申請理由を記入し、必要に応じてファイルを添付します。</a:t>
            </a:r>
          </a:p>
          <a:p>
            <a:pPr>
              <a:buFont typeface="+mj-lt"/>
              <a:buAutoNum type="arabicPeriod"/>
            </a:pPr>
            <a:r>
              <a:rPr lang="ja-JP" altLang="en-US" sz="1000" b="0" dirty="0"/>
              <a:t>「送信」をクリックして代休の申請は完了です。</a:t>
            </a:r>
          </a:p>
          <a:p>
            <a:endParaRPr lang="en-US" altLang="ja-JP" dirty="0"/>
          </a:p>
          <a:p>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a:xfrm>
            <a:off x="5089525" y="9384691"/>
            <a:ext cx="1543050" cy="254355"/>
          </a:xfrm>
        </p:spPr>
        <p:txBody>
          <a:bodyPr/>
          <a:lstStyle/>
          <a:p>
            <a:fld id="{EA679865-3015-46FE-BF55-6D5697F8D5B7}" type="slidenum">
              <a:rPr kumimoji="1" lang="ja-JP" altLang="en-US" smtClean="0"/>
              <a:pPr/>
              <a:t>15</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振替・代休を申請する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1BA16D07-3321-3B0A-C166-24AA53AFB309}"/>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4149377" y="2307179"/>
            <a:ext cx="1880296" cy="3026865"/>
          </a:xfrm>
          <a:prstGeom prst="rect">
            <a:avLst/>
          </a:prstGeom>
          <a:ln w="19050">
            <a:solidFill>
              <a:schemeClr val="bg1">
                <a:lumMod val="75000"/>
              </a:schemeClr>
            </a:solidFill>
          </a:ln>
        </p:spPr>
      </p:pic>
      <p:sp>
        <p:nvSpPr>
          <p:cNvPr id="8" name="楕円 7">
            <a:extLst>
              <a:ext uri="{FF2B5EF4-FFF2-40B4-BE49-F238E27FC236}">
                <a16:creationId xmlns:a16="http://schemas.microsoft.com/office/drawing/2014/main" id="{B2D4566F-B9AD-1BC3-FA1E-80F38D32A99F}"/>
              </a:ext>
            </a:extLst>
          </p:cNvPr>
          <p:cNvSpPr/>
          <p:nvPr/>
        </p:nvSpPr>
        <p:spPr>
          <a:xfrm>
            <a:off x="4511949" y="2691910"/>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9" name="楕円 8">
            <a:extLst>
              <a:ext uri="{FF2B5EF4-FFF2-40B4-BE49-F238E27FC236}">
                <a16:creationId xmlns:a16="http://schemas.microsoft.com/office/drawing/2014/main" id="{7013BEDE-4A34-35C0-5583-B3372CB4AA03}"/>
              </a:ext>
            </a:extLst>
          </p:cNvPr>
          <p:cNvSpPr/>
          <p:nvPr/>
        </p:nvSpPr>
        <p:spPr>
          <a:xfrm>
            <a:off x="4618993" y="3012459"/>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1" name="楕円 20">
            <a:extLst>
              <a:ext uri="{FF2B5EF4-FFF2-40B4-BE49-F238E27FC236}">
                <a16:creationId xmlns:a16="http://schemas.microsoft.com/office/drawing/2014/main" id="{3704C17A-BD9A-051C-0175-0CEFC306CE5C}"/>
              </a:ext>
            </a:extLst>
          </p:cNvPr>
          <p:cNvSpPr/>
          <p:nvPr/>
        </p:nvSpPr>
        <p:spPr>
          <a:xfrm>
            <a:off x="3796895" y="3710057"/>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2" name="右中かっこ 21">
            <a:extLst>
              <a:ext uri="{FF2B5EF4-FFF2-40B4-BE49-F238E27FC236}">
                <a16:creationId xmlns:a16="http://schemas.microsoft.com/office/drawing/2014/main" id="{58444984-97F3-948D-8EE4-F06669504987}"/>
              </a:ext>
            </a:extLst>
          </p:cNvPr>
          <p:cNvSpPr/>
          <p:nvPr/>
        </p:nvSpPr>
        <p:spPr>
          <a:xfrm flipH="1">
            <a:off x="4042091" y="3267665"/>
            <a:ext cx="69106" cy="1081978"/>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A8D6676C-0E5A-1498-1FE6-D1D21D82F774}"/>
              </a:ext>
            </a:extLst>
          </p:cNvPr>
          <p:cNvSpPr/>
          <p:nvPr/>
        </p:nvSpPr>
        <p:spPr>
          <a:xfrm>
            <a:off x="5501894" y="5013167"/>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pic>
        <p:nvPicPr>
          <p:cNvPr id="25" name="図 24">
            <a:extLst>
              <a:ext uri="{FF2B5EF4-FFF2-40B4-BE49-F238E27FC236}">
                <a16:creationId xmlns:a16="http://schemas.microsoft.com/office/drawing/2014/main" id="{EFFE2FA7-D228-04C4-67B5-F986DFB39D0A}"/>
              </a:ext>
            </a:extLst>
          </p:cNvPr>
          <p:cNvPicPr>
            <a:picLocks noChangeAspect="1"/>
          </p:cNvPicPr>
          <p:nvPr/>
        </p:nvPicPr>
        <p:blipFill rotWithShape="1">
          <a:blip r:embed="rId3">
            <a:extLst>
              <a:ext uri="{28A0092B-C50C-407E-A947-70E740481C1C}">
                <a14:useLocalDpi xmlns:a14="http://schemas.microsoft.com/office/drawing/2010/main" val="0"/>
              </a:ext>
            </a:extLst>
          </a:blip>
          <a:srcRect l="45844" t="261" r="5315" b="88882"/>
          <a:stretch/>
        </p:blipFill>
        <p:spPr>
          <a:xfrm>
            <a:off x="3894153" y="1184311"/>
            <a:ext cx="2390744" cy="858474"/>
          </a:xfrm>
          <a:prstGeom prst="rect">
            <a:avLst/>
          </a:prstGeom>
          <a:ln w="19050">
            <a:solidFill>
              <a:schemeClr val="bg1">
                <a:lumMod val="75000"/>
              </a:schemeClr>
            </a:solidFill>
          </a:ln>
        </p:spPr>
      </p:pic>
      <p:pic>
        <p:nvPicPr>
          <p:cNvPr id="26" name="グラフィックス 25">
            <a:extLst>
              <a:ext uri="{FF2B5EF4-FFF2-40B4-BE49-F238E27FC236}">
                <a16:creationId xmlns:a16="http://schemas.microsoft.com/office/drawing/2014/main" id="{11C9B511-4CC7-B667-5D28-EC5911D4F0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1145" y="1704102"/>
            <a:ext cx="173774" cy="275142"/>
          </a:xfrm>
          <a:prstGeom prst="rect">
            <a:avLst/>
          </a:prstGeom>
        </p:spPr>
      </p:pic>
      <p:sp>
        <p:nvSpPr>
          <p:cNvPr id="27" name="楕円 26">
            <a:extLst>
              <a:ext uri="{FF2B5EF4-FFF2-40B4-BE49-F238E27FC236}">
                <a16:creationId xmlns:a16="http://schemas.microsoft.com/office/drawing/2014/main" id="{AACA9DF0-AAAA-F30A-CB3B-1553F032CA19}"/>
              </a:ext>
            </a:extLst>
          </p:cNvPr>
          <p:cNvSpPr/>
          <p:nvPr/>
        </p:nvSpPr>
        <p:spPr>
          <a:xfrm>
            <a:off x="4586288" y="1289409"/>
            <a:ext cx="189549" cy="189549"/>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pic>
        <p:nvPicPr>
          <p:cNvPr id="6" name="図 5">
            <a:extLst>
              <a:ext uri="{FF2B5EF4-FFF2-40B4-BE49-F238E27FC236}">
                <a16:creationId xmlns:a16="http://schemas.microsoft.com/office/drawing/2014/main" id="{A8BD3D3C-9A9F-FB73-A113-044A4743D24E}"/>
              </a:ext>
            </a:extLst>
          </p:cNvPr>
          <p:cNvPicPr>
            <a:picLocks noChangeAspect="1"/>
          </p:cNvPicPr>
          <p:nvPr/>
        </p:nvPicPr>
        <p:blipFill rotWithShape="1">
          <a:blip r:embed="rId6">
            <a:extLst>
              <a:ext uri="{28A0092B-C50C-407E-A947-70E740481C1C}">
                <a14:useLocalDpi xmlns:a14="http://schemas.microsoft.com/office/drawing/2010/main" val="0"/>
              </a:ext>
            </a:extLst>
          </a:blip>
          <a:srcRect t="473" b="-414"/>
          <a:stretch/>
        </p:blipFill>
        <p:spPr>
          <a:xfrm>
            <a:off x="4149377" y="5504319"/>
            <a:ext cx="1880296" cy="3537622"/>
          </a:xfrm>
          <a:prstGeom prst="rect">
            <a:avLst/>
          </a:prstGeom>
          <a:ln w="19050">
            <a:solidFill>
              <a:schemeClr val="bg1">
                <a:lumMod val="75000"/>
              </a:schemeClr>
            </a:solidFill>
          </a:ln>
        </p:spPr>
      </p:pic>
      <p:sp>
        <p:nvSpPr>
          <p:cNvPr id="10" name="楕円 9">
            <a:extLst>
              <a:ext uri="{FF2B5EF4-FFF2-40B4-BE49-F238E27FC236}">
                <a16:creationId xmlns:a16="http://schemas.microsoft.com/office/drawing/2014/main" id="{9AFECB2B-60D6-E3A6-EEE9-ED93FD6A29DA}"/>
              </a:ext>
            </a:extLst>
          </p:cNvPr>
          <p:cNvSpPr/>
          <p:nvPr/>
        </p:nvSpPr>
        <p:spPr>
          <a:xfrm>
            <a:off x="4816187" y="5849370"/>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1" name="楕円 10">
            <a:extLst>
              <a:ext uri="{FF2B5EF4-FFF2-40B4-BE49-F238E27FC236}">
                <a16:creationId xmlns:a16="http://schemas.microsoft.com/office/drawing/2014/main" id="{DF595877-08B7-173B-981E-4835AA27282D}"/>
              </a:ext>
            </a:extLst>
          </p:cNvPr>
          <p:cNvSpPr/>
          <p:nvPr/>
        </p:nvSpPr>
        <p:spPr>
          <a:xfrm>
            <a:off x="3794823" y="6583464"/>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2" name="楕円 11">
            <a:extLst>
              <a:ext uri="{FF2B5EF4-FFF2-40B4-BE49-F238E27FC236}">
                <a16:creationId xmlns:a16="http://schemas.microsoft.com/office/drawing/2014/main" id="{89AD327F-4406-A01C-837D-0719CE45E7C0}"/>
              </a:ext>
            </a:extLst>
          </p:cNvPr>
          <p:cNvSpPr/>
          <p:nvPr/>
        </p:nvSpPr>
        <p:spPr>
          <a:xfrm>
            <a:off x="4608452" y="7373571"/>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29F1BC81-39C0-2A7B-245E-282BC97EDF1B}"/>
              </a:ext>
            </a:extLst>
          </p:cNvPr>
          <p:cNvSpPr/>
          <p:nvPr/>
        </p:nvSpPr>
        <p:spPr>
          <a:xfrm>
            <a:off x="5453126" y="8634993"/>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sp>
        <p:nvSpPr>
          <p:cNvPr id="16" name="コンテンツ プレースホルダー 3">
            <a:extLst>
              <a:ext uri="{FF2B5EF4-FFF2-40B4-BE49-F238E27FC236}">
                <a16:creationId xmlns:a16="http://schemas.microsoft.com/office/drawing/2014/main" id="{EBD57F49-D7B6-2CF5-E417-BC553918A749}"/>
              </a:ext>
            </a:extLst>
          </p:cNvPr>
          <p:cNvSpPr txBox="1">
            <a:spLocks/>
          </p:cNvSpPr>
          <p:nvPr/>
        </p:nvSpPr>
        <p:spPr>
          <a:xfrm>
            <a:off x="485372" y="5730202"/>
            <a:ext cx="2952751" cy="334888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7">
                  <a:extLst>
                    <a:ext uri="{96DAC541-7B7A-43D3-8B79-37D633B846F1}">
                      <asvg:svgBlip xmlns:asvg="http://schemas.microsoft.com/office/drawing/2016/SVG/main" r:embed="rId8"/>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200000"/>
              </a:lnSpc>
            </a:pPr>
            <a:r>
              <a:rPr lang="ja-JP" altLang="en-US" dirty="0"/>
              <a:t>振替出勤・振替休暇</a:t>
            </a:r>
          </a:p>
          <a:p>
            <a:pPr>
              <a:buFont typeface="+mj-lt"/>
              <a:buAutoNum type="arabicPeriod"/>
            </a:pPr>
            <a:r>
              <a:rPr lang="ja-JP" altLang="en-US" sz="1000" b="0" dirty="0"/>
              <a:t>各種申請画面の上部から「振替・代休」タブをクリックします。</a:t>
            </a:r>
          </a:p>
          <a:p>
            <a:pPr>
              <a:buFont typeface="+mj-lt"/>
              <a:buAutoNum type="arabicPeriod"/>
            </a:pPr>
            <a:r>
              <a:rPr lang="ja-JP" altLang="en-US" sz="1000" b="0" dirty="0"/>
              <a:t>取得種別は「振替出勤・振替休暇」を選択します。</a:t>
            </a:r>
          </a:p>
          <a:p>
            <a:pPr>
              <a:buFont typeface="+mj-lt"/>
              <a:buAutoNum type="arabicPeriod"/>
            </a:pPr>
            <a:r>
              <a:rPr lang="ja-JP" altLang="en-US" sz="1000" b="0" dirty="0"/>
              <a:t>振替出勤日を選択します。</a:t>
            </a:r>
          </a:p>
          <a:p>
            <a:pPr>
              <a:buFont typeface="+mj-lt"/>
              <a:buAutoNum type="arabicPeriod"/>
            </a:pPr>
            <a:r>
              <a:rPr lang="ja-JP" altLang="en-US" sz="1000" b="0" dirty="0"/>
              <a:t>振替休暇日を選択します。</a:t>
            </a:r>
            <a:endParaRPr lang="en-US" altLang="ja-JP" sz="1000" b="0" dirty="0"/>
          </a:p>
          <a:p>
            <a:pPr>
              <a:buFont typeface="+mj-lt"/>
              <a:buAutoNum type="arabicPeriod"/>
            </a:pPr>
            <a:r>
              <a:rPr lang="ja-JP" altLang="en-US" sz="1000" b="0" dirty="0"/>
              <a:t>振替出勤・振替休暇理由を記入します。</a:t>
            </a:r>
            <a:br>
              <a:rPr lang="en-US" altLang="ja-JP" sz="1000" b="0" dirty="0"/>
            </a:br>
            <a:r>
              <a:rPr lang="ja-JP" altLang="en-US" sz="1000" b="0" dirty="0"/>
              <a:t>必要に応じてその他備考欄を記入します。</a:t>
            </a:r>
          </a:p>
          <a:p>
            <a:pPr>
              <a:buFont typeface="+mj-lt"/>
              <a:buAutoNum type="arabicPeriod"/>
            </a:pPr>
            <a:r>
              <a:rPr lang="ja-JP" altLang="en-US" sz="1000" b="0" dirty="0"/>
              <a:t>「送信」をクリックして振替出勤・振替休暇の申請は完了です。</a:t>
            </a:r>
          </a:p>
        </p:txBody>
      </p:sp>
      <p:sp>
        <p:nvSpPr>
          <p:cNvPr id="20" name="楕円 19">
            <a:extLst>
              <a:ext uri="{FF2B5EF4-FFF2-40B4-BE49-F238E27FC236}">
                <a16:creationId xmlns:a16="http://schemas.microsoft.com/office/drawing/2014/main" id="{357796DB-F0BE-2342-F59B-8C2F36F85E18}"/>
              </a:ext>
            </a:extLst>
          </p:cNvPr>
          <p:cNvSpPr/>
          <p:nvPr/>
        </p:nvSpPr>
        <p:spPr>
          <a:xfrm>
            <a:off x="3794823" y="8065513"/>
            <a:ext cx="197194" cy="197194"/>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4" name="右中かっこ 23">
            <a:extLst>
              <a:ext uri="{FF2B5EF4-FFF2-40B4-BE49-F238E27FC236}">
                <a16:creationId xmlns:a16="http://schemas.microsoft.com/office/drawing/2014/main" id="{C4F2E5EF-B975-851B-C40C-BB0D31B9DF34}"/>
              </a:ext>
            </a:extLst>
          </p:cNvPr>
          <p:cNvSpPr/>
          <p:nvPr/>
        </p:nvSpPr>
        <p:spPr>
          <a:xfrm flipH="1">
            <a:off x="4042091" y="7614829"/>
            <a:ext cx="69105" cy="1081978"/>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3" name="右中かっこ 12">
            <a:extLst>
              <a:ext uri="{FF2B5EF4-FFF2-40B4-BE49-F238E27FC236}">
                <a16:creationId xmlns:a16="http://schemas.microsoft.com/office/drawing/2014/main" id="{884392AD-8E43-4F00-34B0-C6DF4228405E}"/>
              </a:ext>
            </a:extLst>
          </p:cNvPr>
          <p:cNvSpPr/>
          <p:nvPr/>
        </p:nvSpPr>
        <p:spPr>
          <a:xfrm flipH="1">
            <a:off x="4042091" y="6092969"/>
            <a:ext cx="69105" cy="1178185"/>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Tree>
    <p:extLst>
      <p:ext uri="{BB962C8B-B14F-4D97-AF65-F5344CB8AC3E}">
        <p14:creationId xmlns:p14="http://schemas.microsoft.com/office/powerpoint/2010/main" val="73547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16</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10" name="コンテンツ プレースホルダー 3">
            <a:extLst>
              <a:ext uri="{FF2B5EF4-FFF2-40B4-BE49-F238E27FC236}">
                <a16:creationId xmlns:a16="http://schemas.microsoft.com/office/drawing/2014/main" id="{15ED6000-E072-3CA7-3B5D-6CDA7AB5BE5B}"/>
              </a:ext>
            </a:extLst>
          </p:cNvPr>
          <p:cNvSpPr txBox="1">
            <a:spLocks/>
          </p:cNvSpPr>
          <p:nvPr/>
        </p:nvSpPr>
        <p:spPr>
          <a:xfrm>
            <a:off x="481567" y="1037547"/>
            <a:ext cx="2947434" cy="5238561"/>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「その他」タブでは業務時間外のミーティングの申請を行うことができます。</a:t>
            </a:r>
            <a:endParaRPr lang="en-US" altLang="ja-JP" sz="1000" b="0" dirty="0"/>
          </a:p>
          <a:p>
            <a:pPr>
              <a:lnSpc>
                <a:spcPct val="200000"/>
              </a:lnSpc>
            </a:pPr>
            <a:r>
              <a:rPr lang="en-US" altLang="ja-JP" dirty="0"/>
              <a:t>MTG</a:t>
            </a:r>
          </a:p>
          <a:p>
            <a:pPr>
              <a:buFont typeface="+mj-lt"/>
              <a:buAutoNum type="arabicPeriod"/>
            </a:pPr>
            <a:r>
              <a:rPr lang="ja-JP" altLang="en-US" sz="1000" b="0" dirty="0"/>
              <a:t>各種申請画面の上部から「その他」タブをクリックします。</a:t>
            </a:r>
          </a:p>
          <a:p>
            <a:pPr>
              <a:buFont typeface="+mj-lt"/>
              <a:buAutoNum type="arabicPeriod"/>
            </a:pPr>
            <a:r>
              <a:rPr lang="ja-JP" altLang="en-US" sz="1000" b="0" dirty="0"/>
              <a:t>取得種別は「</a:t>
            </a:r>
            <a:r>
              <a:rPr lang="en-US" altLang="ja-JP" sz="1000" b="0" dirty="0"/>
              <a:t>MTG</a:t>
            </a:r>
            <a:r>
              <a:rPr lang="ja-JP" altLang="en-US" sz="1000" b="0" dirty="0"/>
              <a:t>申請」を選択します。</a:t>
            </a:r>
          </a:p>
          <a:p>
            <a:pPr>
              <a:buFont typeface="+mj-lt"/>
              <a:buAutoNum type="arabicPeriod"/>
            </a:pPr>
            <a:r>
              <a:rPr lang="en-US" altLang="ja-JP" sz="1000" b="0" dirty="0"/>
              <a:t>MTG</a:t>
            </a:r>
            <a:r>
              <a:rPr lang="ja-JP" altLang="en-US" sz="1000" b="0" dirty="0"/>
              <a:t>種別を選択します。</a:t>
            </a:r>
          </a:p>
          <a:p>
            <a:pPr>
              <a:buFont typeface="+mj-lt"/>
              <a:buAutoNum type="arabicPeriod"/>
            </a:pPr>
            <a:r>
              <a:rPr lang="en-US" altLang="ja-JP" sz="1000" b="0" dirty="0"/>
              <a:t>MTG</a:t>
            </a:r>
            <a:r>
              <a:rPr lang="ja-JP" altLang="en-US" sz="1000" b="0" dirty="0"/>
              <a:t>開催日を選択します。</a:t>
            </a:r>
          </a:p>
          <a:p>
            <a:pPr>
              <a:buFont typeface="+mj-lt"/>
              <a:buAutoNum type="arabicPeriod"/>
            </a:pPr>
            <a:r>
              <a:rPr lang="en-US" altLang="ja-JP" sz="1000" b="0" dirty="0"/>
              <a:t>MTG</a:t>
            </a:r>
            <a:r>
              <a:rPr lang="ja-JP" altLang="en-US" sz="1000" b="0" dirty="0"/>
              <a:t>時間</a:t>
            </a:r>
            <a:r>
              <a:rPr lang="en-US" altLang="ja-JP" sz="1000" b="0" dirty="0"/>
              <a:t>(</a:t>
            </a:r>
            <a:r>
              <a:rPr lang="ja-JP" altLang="en-US" sz="1000" b="0" dirty="0"/>
              <a:t>分</a:t>
            </a:r>
            <a:r>
              <a:rPr lang="en-US" altLang="ja-JP" sz="1000" b="0" dirty="0"/>
              <a:t>)</a:t>
            </a:r>
            <a:r>
              <a:rPr lang="ja-JP" altLang="en-US" sz="1000" b="0" dirty="0"/>
              <a:t>を記入します。</a:t>
            </a:r>
            <a:br>
              <a:rPr lang="en-US" altLang="ja-JP" sz="1000" b="0" dirty="0"/>
            </a:br>
            <a:r>
              <a:rPr lang="ja-JP" altLang="en-US" sz="1000" b="0" dirty="0"/>
              <a:t>必要に応じて</a:t>
            </a:r>
            <a:r>
              <a:rPr lang="en-US" altLang="ja-JP" sz="1000" b="0" dirty="0"/>
              <a:t>MTG</a:t>
            </a:r>
            <a:r>
              <a:rPr lang="ja-JP" altLang="en-US" sz="1000" b="0" dirty="0"/>
              <a:t>詳細を記入します。</a:t>
            </a:r>
          </a:p>
          <a:p>
            <a:pPr>
              <a:buFont typeface="+mj-lt"/>
              <a:buAutoNum type="arabicPeriod"/>
            </a:pPr>
            <a:r>
              <a:rPr lang="ja-JP" altLang="en-US" sz="1000" b="0" dirty="0"/>
              <a:t>「送信」をクリックして</a:t>
            </a:r>
            <a:r>
              <a:rPr lang="en-US" altLang="ja-JP" sz="1000" b="0" dirty="0"/>
              <a:t>MTG</a:t>
            </a:r>
            <a:r>
              <a:rPr lang="ja-JP" altLang="en-US" sz="1000" b="0" dirty="0"/>
              <a:t>申請は完了です。</a:t>
            </a:r>
          </a:p>
          <a:p>
            <a:endParaRPr lang="en-US" altLang="ja-JP" dirty="0"/>
          </a:p>
          <a:p>
            <a:endParaRPr lang="ja-JP" altLang="en-US" dirty="0"/>
          </a:p>
        </p:txBody>
      </p:sp>
      <p:grpSp>
        <p:nvGrpSpPr>
          <p:cNvPr id="11" name="グループ化 10">
            <a:extLst>
              <a:ext uri="{FF2B5EF4-FFF2-40B4-BE49-F238E27FC236}">
                <a16:creationId xmlns:a16="http://schemas.microsoft.com/office/drawing/2014/main" id="{B4DCD1D0-EC53-0195-1F0B-9D85C72958B9}"/>
              </a:ext>
            </a:extLst>
          </p:cNvPr>
          <p:cNvGrpSpPr/>
          <p:nvPr/>
        </p:nvGrpSpPr>
        <p:grpSpPr>
          <a:xfrm>
            <a:off x="491644" y="654004"/>
            <a:ext cx="5904947" cy="307777"/>
            <a:chOff x="481566" y="967740"/>
            <a:chExt cx="5904947" cy="307777"/>
          </a:xfrm>
        </p:grpSpPr>
        <p:sp>
          <p:nvSpPr>
            <p:cNvPr id="12" name="テキスト ボックス 11">
              <a:extLst>
                <a:ext uri="{FF2B5EF4-FFF2-40B4-BE49-F238E27FC236}">
                  <a16:creationId xmlns:a16="http://schemas.microsoft.com/office/drawing/2014/main" id="{140D3907-DEAC-ADF9-72E1-68C98F8BA771}"/>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その他の申請を行う</a:t>
              </a:r>
            </a:p>
          </p:txBody>
        </p:sp>
        <p:cxnSp>
          <p:nvCxnSpPr>
            <p:cNvPr id="13" name="直線コネクタ 12">
              <a:extLst>
                <a:ext uri="{FF2B5EF4-FFF2-40B4-BE49-F238E27FC236}">
                  <a16:creationId xmlns:a16="http://schemas.microsoft.com/office/drawing/2014/main" id="{D6B6BF15-36DA-702F-D02E-A819AD6FB3F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3">
            <a:extLst>
              <a:ext uri="{FF2B5EF4-FFF2-40B4-BE49-F238E27FC236}">
                <a16:creationId xmlns:a16="http://schemas.microsoft.com/office/drawing/2014/main" id="{35CD80FC-1497-0FE6-0055-AB0A419CA7C7}"/>
              </a:ext>
            </a:extLst>
          </p:cNvPr>
          <p:cNvSpPr txBox="1">
            <a:spLocks/>
          </p:cNvSpPr>
          <p:nvPr/>
        </p:nvSpPr>
        <p:spPr>
          <a:xfrm>
            <a:off x="461409" y="7024867"/>
            <a:ext cx="2967592" cy="2353727"/>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各種申請画面で申請した内容は、マイデータ画面から確認・編集が可能です。</a:t>
            </a:r>
          </a:p>
          <a:p>
            <a:pPr marL="228600" indent="-228600">
              <a:buFont typeface="+mj-lt"/>
              <a:buAutoNum type="arabicPeriod"/>
            </a:pPr>
            <a:r>
              <a:rPr lang="ja-JP" altLang="en-US" sz="1000" b="0" dirty="0"/>
              <a:t>ログイン後、サイドメニュー内の「マイデータ」をクリックします。</a:t>
            </a:r>
          </a:p>
          <a:p>
            <a:pPr marL="228600" indent="-228600">
              <a:buFont typeface="+mj-lt"/>
              <a:buAutoNum type="arabicPeriod"/>
            </a:pPr>
            <a:r>
              <a:rPr lang="ja-JP" altLang="en-US" sz="1000" b="0" dirty="0"/>
              <a:t>操作欄のアイコンから内容の確認・修正・削除（申請のキャンセル）を行います。</a:t>
            </a:r>
            <a:endParaRPr lang="ja-JP" altLang="en-US" dirty="0"/>
          </a:p>
        </p:txBody>
      </p:sp>
      <p:grpSp>
        <p:nvGrpSpPr>
          <p:cNvPr id="15" name="グループ化 14">
            <a:extLst>
              <a:ext uri="{FF2B5EF4-FFF2-40B4-BE49-F238E27FC236}">
                <a16:creationId xmlns:a16="http://schemas.microsoft.com/office/drawing/2014/main" id="{30752B89-5B83-38E9-C797-185A116AD89F}"/>
              </a:ext>
            </a:extLst>
          </p:cNvPr>
          <p:cNvGrpSpPr/>
          <p:nvPr/>
        </p:nvGrpSpPr>
        <p:grpSpPr>
          <a:xfrm>
            <a:off x="471486" y="6641325"/>
            <a:ext cx="5904947" cy="307777"/>
            <a:chOff x="481566" y="967740"/>
            <a:chExt cx="5904947" cy="307777"/>
          </a:xfrm>
        </p:grpSpPr>
        <p:sp>
          <p:nvSpPr>
            <p:cNvPr id="16" name="テキスト ボックス 15">
              <a:extLst>
                <a:ext uri="{FF2B5EF4-FFF2-40B4-BE49-F238E27FC236}">
                  <a16:creationId xmlns:a16="http://schemas.microsoft.com/office/drawing/2014/main" id="{E202129C-A37A-2036-34E6-07836C10408D}"/>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申請内容を確認・編集する</a:t>
              </a:r>
            </a:p>
          </p:txBody>
        </p:sp>
        <p:cxnSp>
          <p:nvCxnSpPr>
            <p:cNvPr id="19" name="直線コネクタ 18">
              <a:extLst>
                <a:ext uri="{FF2B5EF4-FFF2-40B4-BE49-F238E27FC236}">
                  <a16:creationId xmlns:a16="http://schemas.microsoft.com/office/drawing/2014/main" id="{4583BD1C-1FA5-3F4E-BFFA-8F8F7C03A1A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49C13BC9-AAE2-D067-106C-CD2CF77AE706}"/>
              </a:ext>
            </a:extLst>
          </p:cNvPr>
          <p:cNvPicPr>
            <a:picLocks noChangeAspect="1"/>
          </p:cNvPicPr>
          <p:nvPr/>
        </p:nvPicPr>
        <p:blipFill>
          <a:blip r:embed="rId4">
            <a:extLst>
              <a:ext uri="{28A0092B-C50C-407E-A947-70E740481C1C}">
                <a14:useLocalDpi xmlns:a14="http://schemas.microsoft.com/office/drawing/2010/main" val="0"/>
              </a:ext>
            </a:extLst>
          </a:blip>
          <a:srcRect t="173" b="173"/>
          <a:stretch/>
        </p:blipFill>
        <p:spPr>
          <a:xfrm>
            <a:off x="3901055" y="2516726"/>
            <a:ext cx="2413164" cy="3884666"/>
          </a:xfrm>
          <a:prstGeom prst="rect">
            <a:avLst/>
          </a:prstGeom>
          <a:ln w="19050">
            <a:solidFill>
              <a:schemeClr val="bg1">
                <a:lumMod val="75000"/>
              </a:schemeClr>
            </a:solidFill>
          </a:ln>
        </p:spPr>
      </p:pic>
      <p:sp>
        <p:nvSpPr>
          <p:cNvPr id="20" name="楕円 19">
            <a:extLst>
              <a:ext uri="{FF2B5EF4-FFF2-40B4-BE49-F238E27FC236}">
                <a16:creationId xmlns:a16="http://schemas.microsoft.com/office/drawing/2014/main" id="{13495285-376E-D8E9-65CA-B0DFDAC7AF59}"/>
              </a:ext>
            </a:extLst>
          </p:cNvPr>
          <p:cNvSpPr/>
          <p:nvPr/>
        </p:nvSpPr>
        <p:spPr>
          <a:xfrm>
            <a:off x="4390444" y="299850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21" name="楕円 20">
            <a:extLst>
              <a:ext uri="{FF2B5EF4-FFF2-40B4-BE49-F238E27FC236}">
                <a16:creationId xmlns:a16="http://schemas.microsoft.com/office/drawing/2014/main" id="{CA7EE904-0398-D1DE-1166-5A9D08E25AC4}"/>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2" name="楕円 21">
            <a:extLst>
              <a:ext uri="{FF2B5EF4-FFF2-40B4-BE49-F238E27FC236}">
                <a16:creationId xmlns:a16="http://schemas.microsoft.com/office/drawing/2014/main" id="{BA1A5868-C203-6D28-952E-BE80BF5C525D}"/>
              </a:ext>
            </a:extLst>
          </p:cNvPr>
          <p:cNvSpPr/>
          <p:nvPr/>
        </p:nvSpPr>
        <p:spPr>
          <a:xfrm>
            <a:off x="4506162"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3" name="楕円 22">
            <a:extLst>
              <a:ext uri="{FF2B5EF4-FFF2-40B4-BE49-F238E27FC236}">
                <a16:creationId xmlns:a16="http://schemas.microsoft.com/office/drawing/2014/main" id="{4D57F61E-9A55-68BF-B77C-08A47F01973B}"/>
              </a:ext>
            </a:extLst>
          </p:cNvPr>
          <p:cNvSpPr/>
          <p:nvPr/>
        </p:nvSpPr>
        <p:spPr>
          <a:xfrm>
            <a:off x="3537085" y="439525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4" name="右中かっこ 23">
            <a:extLst>
              <a:ext uri="{FF2B5EF4-FFF2-40B4-BE49-F238E27FC236}">
                <a16:creationId xmlns:a16="http://schemas.microsoft.com/office/drawing/2014/main" id="{A23AFCFA-CFCB-6A90-432A-DDD2264328F9}"/>
              </a:ext>
            </a:extLst>
          </p:cNvPr>
          <p:cNvSpPr/>
          <p:nvPr/>
        </p:nvSpPr>
        <p:spPr>
          <a:xfrm flipH="1">
            <a:off x="3783668" y="4139577"/>
            <a:ext cx="73365" cy="720701"/>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5" name="楕円 24">
            <a:extLst>
              <a:ext uri="{FF2B5EF4-FFF2-40B4-BE49-F238E27FC236}">
                <a16:creationId xmlns:a16="http://schemas.microsoft.com/office/drawing/2014/main" id="{9814B505-0FC4-8A66-529C-CDE9B9E09E16}"/>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pic>
        <p:nvPicPr>
          <p:cNvPr id="27" name="図 26">
            <a:extLst>
              <a:ext uri="{FF2B5EF4-FFF2-40B4-BE49-F238E27FC236}">
                <a16:creationId xmlns:a16="http://schemas.microsoft.com/office/drawing/2014/main" id="{FC8241EB-F84C-1186-BFCD-6CB650E58E46}"/>
              </a:ext>
            </a:extLst>
          </p:cNvPr>
          <p:cNvPicPr>
            <a:picLocks noChangeAspect="1"/>
          </p:cNvPicPr>
          <p:nvPr/>
        </p:nvPicPr>
        <p:blipFill rotWithShape="1">
          <a:blip r:embed="rId4">
            <a:extLst>
              <a:ext uri="{28A0092B-C50C-407E-A947-70E740481C1C}">
                <a14:useLocalDpi xmlns:a14="http://schemas.microsoft.com/office/drawing/2010/main" val="0"/>
              </a:ext>
            </a:extLst>
          </a:blip>
          <a:srcRect l="51014" t="259" b="88853"/>
          <a:stretch/>
        </p:blipFill>
        <p:spPr>
          <a:xfrm>
            <a:off x="3638929" y="1268972"/>
            <a:ext cx="2715795" cy="975194"/>
          </a:xfrm>
          <a:prstGeom prst="rect">
            <a:avLst/>
          </a:prstGeom>
          <a:ln w="19050">
            <a:solidFill>
              <a:schemeClr val="bg1">
                <a:lumMod val="75000"/>
              </a:schemeClr>
            </a:solidFill>
          </a:ln>
        </p:spPr>
      </p:pic>
      <p:pic>
        <p:nvPicPr>
          <p:cNvPr id="28" name="グラフィックス 27">
            <a:extLst>
              <a:ext uri="{FF2B5EF4-FFF2-40B4-BE49-F238E27FC236}">
                <a16:creationId xmlns:a16="http://schemas.microsoft.com/office/drawing/2014/main" id="{16223775-C5E6-07C4-2D28-850F7DB6E9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6768" y="1819458"/>
            <a:ext cx="197401" cy="312551"/>
          </a:xfrm>
          <a:prstGeom prst="rect">
            <a:avLst/>
          </a:prstGeom>
        </p:spPr>
      </p:pic>
      <p:sp>
        <p:nvSpPr>
          <p:cNvPr id="29" name="楕円 28">
            <a:extLst>
              <a:ext uri="{FF2B5EF4-FFF2-40B4-BE49-F238E27FC236}">
                <a16:creationId xmlns:a16="http://schemas.microsoft.com/office/drawing/2014/main" id="{05504CC6-AC45-425B-E447-E864EFDC3C69}"/>
              </a:ext>
            </a:extLst>
          </p:cNvPr>
          <p:cNvSpPr/>
          <p:nvPr/>
        </p:nvSpPr>
        <p:spPr>
          <a:xfrm>
            <a:off x="5162347"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pic>
        <p:nvPicPr>
          <p:cNvPr id="32" name="図 31">
            <a:extLst>
              <a:ext uri="{FF2B5EF4-FFF2-40B4-BE49-F238E27FC236}">
                <a16:creationId xmlns:a16="http://schemas.microsoft.com/office/drawing/2014/main" id="{9BD0046B-8C49-CA59-C848-178FC3CFAC5C}"/>
              </a:ext>
            </a:extLst>
          </p:cNvPr>
          <p:cNvPicPr>
            <a:picLocks noChangeAspect="1"/>
          </p:cNvPicPr>
          <p:nvPr/>
        </p:nvPicPr>
        <p:blipFill>
          <a:blip r:embed="rId7"/>
          <a:stretch>
            <a:fillRect/>
          </a:stretch>
        </p:blipFill>
        <p:spPr>
          <a:xfrm>
            <a:off x="3857033" y="7197797"/>
            <a:ext cx="2076557" cy="533427"/>
          </a:xfrm>
          <a:prstGeom prst="rect">
            <a:avLst/>
          </a:prstGeom>
          <a:ln w="19050">
            <a:solidFill>
              <a:schemeClr val="bg1">
                <a:lumMod val="75000"/>
              </a:schemeClr>
            </a:solidFill>
          </a:ln>
        </p:spPr>
      </p:pic>
      <p:pic>
        <p:nvPicPr>
          <p:cNvPr id="34" name="図 33">
            <a:extLst>
              <a:ext uri="{FF2B5EF4-FFF2-40B4-BE49-F238E27FC236}">
                <a16:creationId xmlns:a16="http://schemas.microsoft.com/office/drawing/2014/main" id="{56A1AC5B-669B-F6EA-9597-F1956A5FE1FE}"/>
              </a:ext>
            </a:extLst>
          </p:cNvPr>
          <p:cNvPicPr>
            <a:picLocks noChangeAspect="1"/>
          </p:cNvPicPr>
          <p:nvPr/>
        </p:nvPicPr>
        <p:blipFill rotWithShape="1">
          <a:blip r:embed="rId8"/>
          <a:srcRect b="15768"/>
          <a:stretch/>
        </p:blipFill>
        <p:spPr>
          <a:xfrm>
            <a:off x="3783668" y="8189046"/>
            <a:ext cx="1228478" cy="895964"/>
          </a:xfrm>
          <a:prstGeom prst="rect">
            <a:avLst/>
          </a:prstGeom>
          <a:ln w="19050">
            <a:solidFill>
              <a:schemeClr val="bg1">
                <a:lumMod val="75000"/>
              </a:schemeClr>
            </a:solidFill>
          </a:ln>
        </p:spPr>
      </p:pic>
      <p:pic>
        <p:nvPicPr>
          <p:cNvPr id="35" name="グラフィックス 34">
            <a:extLst>
              <a:ext uri="{FF2B5EF4-FFF2-40B4-BE49-F238E27FC236}">
                <a16:creationId xmlns:a16="http://schemas.microsoft.com/office/drawing/2014/main" id="{DDEBE532-6A21-DD84-42F2-CCD4FAB40D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698" y="7517484"/>
            <a:ext cx="197401" cy="312551"/>
          </a:xfrm>
          <a:prstGeom prst="rect">
            <a:avLst/>
          </a:prstGeom>
        </p:spPr>
      </p:pic>
      <p:pic>
        <p:nvPicPr>
          <p:cNvPr id="40" name="図 39">
            <a:extLst>
              <a:ext uri="{FF2B5EF4-FFF2-40B4-BE49-F238E27FC236}">
                <a16:creationId xmlns:a16="http://schemas.microsoft.com/office/drawing/2014/main" id="{52870C77-A151-99E6-0FC9-A30F82FC8F2A}"/>
              </a:ext>
            </a:extLst>
          </p:cNvPr>
          <p:cNvPicPr>
            <a:picLocks noChangeAspect="1"/>
          </p:cNvPicPr>
          <p:nvPr/>
        </p:nvPicPr>
        <p:blipFill rotWithShape="1">
          <a:blip r:embed="rId8"/>
          <a:srcRect l="11070" t="43950" r="61988" b="24452"/>
          <a:stretch/>
        </p:blipFill>
        <p:spPr>
          <a:xfrm>
            <a:off x="5250483" y="8160728"/>
            <a:ext cx="239736" cy="243449"/>
          </a:xfrm>
          <a:prstGeom prst="rect">
            <a:avLst/>
          </a:prstGeom>
          <a:ln w="12700">
            <a:solidFill>
              <a:schemeClr val="bg1">
                <a:lumMod val="75000"/>
              </a:schemeClr>
            </a:solidFill>
          </a:ln>
        </p:spPr>
      </p:pic>
      <p:pic>
        <p:nvPicPr>
          <p:cNvPr id="41" name="図 40">
            <a:extLst>
              <a:ext uri="{FF2B5EF4-FFF2-40B4-BE49-F238E27FC236}">
                <a16:creationId xmlns:a16="http://schemas.microsoft.com/office/drawing/2014/main" id="{E290BFAA-945C-78DF-97E6-B150887D786B}"/>
              </a:ext>
            </a:extLst>
          </p:cNvPr>
          <p:cNvPicPr>
            <a:picLocks noChangeAspect="1"/>
          </p:cNvPicPr>
          <p:nvPr/>
        </p:nvPicPr>
        <p:blipFill rotWithShape="1">
          <a:blip r:embed="rId8"/>
          <a:srcRect l="36529" t="43950" r="36529" b="24452"/>
          <a:stretch/>
        </p:blipFill>
        <p:spPr>
          <a:xfrm>
            <a:off x="5250483" y="8540576"/>
            <a:ext cx="239736" cy="243449"/>
          </a:xfrm>
          <a:prstGeom prst="rect">
            <a:avLst/>
          </a:prstGeom>
          <a:ln w="12700">
            <a:solidFill>
              <a:schemeClr val="bg1">
                <a:lumMod val="75000"/>
              </a:schemeClr>
            </a:solidFill>
          </a:ln>
        </p:spPr>
      </p:pic>
      <p:pic>
        <p:nvPicPr>
          <p:cNvPr id="42" name="図 41">
            <a:extLst>
              <a:ext uri="{FF2B5EF4-FFF2-40B4-BE49-F238E27FC236}">
                <a16:creationId xmlns:a16="http://schemas.microsoft.com/office/drawing/2014/main" id="{EDB9CF5E-579E-ED9F-A004-0185A3C831BD}"/>
              </a:ext>
            </a:extLst>
          </p:cNvPr>
          <p:cNvPicPr>
            <a:picLocks noChangeAspect="1"/>
          </p:cNvPicPr>
          <p:nvPr/>
        </p:nvPicPr>
        <p:blipFill rotWithShape="1">
          <a:blip r:embed="rId8"/>
          <a:srcRect l="62451" t="43950" r="10607" b="24452"/>
          <a:stretch/>
        </p:blipFill>
        <p:spPr>
          <a:xfrm>
            <a:off x="5250483" y="8886754"/>
            <a:ext cx="239736" cy="243449"/>
          </a:xfrm>
          <a:prstGeom prst="rect">
            <a:avLst/>
          </a:prstGeom>
          <a:ln w="12700">
            <a:solidFill>
              <a:schemeClr val="bg1">
                <a:lumMod val="75000"/>
              </a:schemeClr>
            </a:solidFill>
          </a:ln>
        </p:spPr>
      </p:pic>
      <p:graphicFrame>
        <p:nvGraphicFramePr>
          <p:cNvPr id="43" name="表 8">
            <a:extLst>
              <a:ext uri="{FF2B5EF4-FFF2-40B4-BE49-F238E27FC236}">
                <a16:creationId xmlns:a16="http://schemas.microsoft.com/office/drawing/2014/main" id="{96B71970-1199-9984-4176-9236968C579E}"/>
              </a:ext>
            </a:extLst>
          </p:cNvPr>
          <p:cNvGraphicFramePr>
            <a:graphicFrameLocks noGrp="1"/>
          </p:cNvGraphicFramePr>
          <p:nvPr>
            <p:extLst>
              <p:ext uri="{D42A27DB-BD31-4B8C-83A1-F6EECF244321}">
                <p14:modId xmlns:p14="http://schemas.microsoft.com/office/powerpoint/2010/main" val="4167593275"/>
              </p:ext>
            </p:extLst>
          </p:nvPr>
        </p:nvGraphicFramePr>
        <p:xfrm>
          <a:off x="5162347" y="8123620"/>
          <a:ext cx="1060232" cy="1077363"/>
        </p:xfrm>
        <a:graphic>
          <a:graphicData uri="http://schemas.openxmlformats.org/drawingml/2006/table">
            <a:tbl>
              <a:tblPr firstRow="1" bandRow="1">
                <a:tableStyleId>{2D5ABB26-0587-4C30-8999-92F81FD0307C}</a:tableStyleId>
              </a:tblPr>
              <a:tblGrid>
                <a:gridCol w="440676">
                  <a:extLst>
                    <a:ext uri="{9D8B030D-6E8A-4147-A177-3AD203B41FA5}">
                      <a16:colId xmlns:a16="http://schemas.microsoft.com/office/drawing/2014/main" val="613603846"/>
                    </a:ext>
                  </a:extLst>
                </a:gridCol>
                <a:gridCol w="619556">
                  <a:extLst>
                    <a:ext uri="{9D8B030D-6E8A-4147-A177-3AD203B41FA5}">
                      <a16:colId xmlns:a16="http://schemas.microsoft.com/office/drawing/2014/main" val="1805834374"/>
                    </a:ext>
                  </a:extLst>
                </a:gridCol>
              </a:tblGrid>
              <a:tr h="347831">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編集</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詳細</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削除</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sp>
        <p:nvSpPr>
          <p:cNvPr id="44" name="矢印: 下 43">
            <a:extLst>
              <a:ext uri="{FF2B5EF4-FFF2-40B4-BE49-F238E27FC236}">
                <a16:creationId xmlns:a16="http://schemas.microsoft.com/office/drawing/2014/main" id="{68E6E163-9CB4-1DED-761F-BA1C3BDB3519}"/>
              </a:ext>
            </a:extLst>
          </p:cNvPr>
          <p:cNvSpPr/>
          <p:nvPr/>
        </p:nvSpPr>
        <p:spPr>
          <a:xfrm>
            <a:off x="4761891" y="7830035"/>
            <a:ext cx="266840" cy="254355"/>
          </a:xfrm>
          <a:prstGeom prst="downArrow">
            <a:avLst/>
          </a:prstGeom>
          <a:solidFill>
            <a:srgbClr val="00C9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176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28755"/>
            <a:ext cx="5915025" cy="3836534"/>
          </a:xfrm>
        </p:spPr>
        <p:txBody>
          <a:bodyPr>
            <a:normAutofit/>
          </a:bodyPr>
          <a:lstStyle/>
          <a:p>
            <a:r>
              <a:rPr lang="ja-JP" altLang="en-US" dirty="0"/>
              <a:t>ログインができません</a:t>
            </a:r>
            <a:endParaRPr lang="en-US" altLang="ja-JP" dirty="0"/>
          </a:p>
          <a:p>
            <a:pPr marL="182563" indent="0">
              <a:buNone/>
            </a:pPr>
            <a:r>
              <a:rPr lang="ja-JP" altLang="en-US" sz="1000" b="0" dirty="0"/>
              <a:t>以下の内容をご確認ください。</a:t>
            </a:r>
          </a:p>
          <a:p>
            <a:pPr marL="182563" indent="0">
              <a:buNone/>
            </a:pPr>
            <a:r>
              <a:rPr lang="ja-JP" altLang="en-US" sz="1000" dirty="0"/>
              <a:t>メールアドレスを利用の場合</a:t>
            </a:r>
          </a:p>
          <a:p>
            <a:pPr marL="182563" indent="0">
              <a:buFont typeface="+mj-lt"/>
              <a:buAutoNum type="arabicPeriod"/>
            </a:pPr>
            <a:r>
              <a:rPr lang="ja-JP" altLang="en-US" sz="1000" b="0" dirty="0"/>
              <a:t>メールアドレスやパスワードに誤りがないかご確認をお願いします。</a:t>
            </a:r>
            <a:br>
              <a:rPr lang="en-US" altLang="ja-JP" sz="1000" b="0" dirty="0"/>
            </a:br>
            <a:r>
              <a:rPr lang="ja-JP" altLang="en-US" sz="1000" b="0" dirty="0"/>
              <a:t>（ピリオド「</a:t>
            </a:r>
            <a:r>
              <a:rPr lang="en-US" altLang="ja-JP" sz="1000" b="0" dirty="0"/>
              <a:t>.</a:t>
            </a:r>
            <a:r>
              <a:rPr lang="ja-JP" altLang="en-US" sz="1000" b="0" dirty="0"/>
              <a:t>」や大文字小文字等の違いにご注意ください。）</a:t>
            </a:r>
          </a:p>
          <a:p>
            <a:pPr marL="182563" indent="0">
              <a:buFont typeface="+mj-lt"/>
              <a:buAutoNum type="arabicPeriod"/>
            </a:pPr>
            <a:r>
              <a:rPr lang="ja-JP" altLang="en-US" sz="1000" b="0" dirty="0"/>
              <a:t>どうしてもログインできない場合は、</a:t>
            </a:r>
            <a:r>
              <a:rPr lang="en-US" altLang="ja-JP" sz="1000" b="0" dirty="0"/>
              <a:t>『</a:t>
            </a:r>
            <a:r>
              <a:rPr lang="ja-JP" altLang="en-US" sz="1000" b="0" dirty="0"/>
              <a:t>パスワードを忘れた場合はこちら</a:t>
            </a:r>
            <a:r>
              <a:rPr lang="en-US" altLang="ja-JP" sz="1000" b="0" dirty="0"/>
              <a:t>』</a:t>
            </a:r>
            <a:r>
              <a:rPr lang="ja-JP" altLang="en-US" sz="1000" b="0" dirty="0"/>
              <a:t>より、ご登録のメールアドレスを入力してパスワードの再登録をしてください。</a:t>
            </a:r>
          </a:p>
          <a:p>
            <a:pPr marL="182563" indent="0">
              <a:buNone/>
            </a:pPr>
            <a:r>
              <a:rPr lang="en-US" altLang="ja-JP" sz="1000" dirty="0"/>
              <a:t>Google</a:t>
            </a:r>
            <a:r>
              <a:rPr lang="ja-JP" altLang="en-US" sz="1000" dirty="0"/>
              <a:t>サインインをご利用の場合</a:t>
            </a:r>
          </a:p>
          <a:p>
            <a:pPr marL="182563" indent="0">
              <a:buNone/>
            </a:pPr>
            <a:r>
              <a:rPr lang="ja-JP" altLang="en-US" sz="1000" b="0" dirty="0"/>
              <a:t>（エラー </a:t>
            </a:r>
            <a:r>
              <a:rPr lang="en-US" altLang="ja-JP" sz="1000" b="0" dirty="0"/>
              <a:t>403: </a:t>
            </a:r>
            <a:r>
              <a:rPr lang="en-US" altLang="ja-JP" sz="1000" b="0" dirty="0" err="1"/>
              <a:t>org_internal</a:t>
            </a:r>
            <a:r>
              <a:rPr lang="en-US" altLang="ja-JP" sz="1000" b="0" dirty="0"/>
              <a:t> This client is restricted to users within its organization.</a:t>
            </a:r>
            <a:r>
              <a:rPr lang="ja-JP" altLang="en-US" sz="1000" b="0" dirty="0"/>
              <a:t>）</a:t>
            </a:r>
          </a:p>
          <a:p>
            <a:pPr marL="182563" indent="0">
              <a:buNone/>
            </a:pPr>
            <a:r>
              <a:rPr lang="en-US" altLang="ja-JP" sz="1000" b="0" dirty="0"/>
              <a:t>Google</a:t>
            </a:r>
            <a:r>
              <a:rPr lang="ja-JP" altLang="en-US" sz="1000" b="0" dirty="0"/>
              <a:t>認証がされていないときに発生しているエラーとなります。</a:t>
            </a:r>
          </a:p>
          <a:p>
            <a:pPr marL="182563" indent="0">
              <a:buNone/>
            </a:pPr>
            <a:r>
              <a:rPr lang="ja-JP" altLang="en-US" sz="1000" b="0" dirty="0"/>
              <a:t>選択した</a:t>
            </a:r>
            <a:r>
              <a:rPr lang="en-US" altLang="ja-JP" sz="1000" b="0" dirty="0"/>
              <a:t>Google</a:t>
            </a:r>
            <a:r>
              <a:rPr lang="ja-JP" altLang="en-US" sz="1000" b="0" dirty="0"/>
              <a:t>アカウントが誤っている可能性がございます。再度登録した</a:t>
            </a:r>
            <a:r>
              <a:rPr lang="en-US" altLang="ja-JP" sz="1000" b="0" dirty="0"/>
              <a:t>Google</a:t>
            </a:r>
            <a:r>
              <a:rPr lang="ja-JP" altLang="en-US" sz="1000" b="0" dirty="0"/>
              <a:t>アカウントを確認してください。</a:t>
            </a:r>
            <a:endParaRPr lang="en-US" altLang="ja-JP" dirty="0"/>
          </a:p>
          <a:p>
            <a:pPr>
              <a:lnSpc>
                <a:spcPct val="150000"/>
              </a:lnSpc>
            </a:pPr>
            <a:r>
              <a:rPr lang="ja-JP" altLang="en-US" dirty="0"/>
              <a:t>パスワードを忘れてしまったため、登録し直したい</a:t>
            </a:r>
            <a:endParaRPr lang="en-US" altLang="ja-JP" dirty="0"/>
          </a:p>
          <a:p>
            <a:pPr marL="182563" indent="0">
              <a:buNone/>
            </a:pPr>
            <a:r>
              <a:rPr lang="ja-JP" altLang="en-US" sz="1000" b="0" dirty="0"/>
              <a:t>パスワードの再発行手続きを行います。</a:t>
            </a:r>
          </a:p>
          <a:p>
            <a:pPr marL="182563" indent="0">
              <a:buFont typeface="+mj-lt"/>
              <a:buAutoNum type="arabicPeriod"/>
            </a:pPr>
            <a:r>
              <a:rPr lang="ja-JP" altLang="en-US" sz="1000" b="0" dirty="0"/>
              <a:t>ログイン画面下部にある「パスワードを忘れた場合はこちら」をクリックします。</a:t>
            </a:r>
          </a:p>
          <a:p>
            <a:pPr marL="182563" indent="0">
              <a:buFont typeface="+mj-lt"/>
              <a:buAutoNum type="arabicPeriod"/>
            </a:pPr>
            <a:r>
              <a:rPr lang="ja-JP" altLang="en-US" sz="1000" b="0" dirty="0"/>
              <a:t>「パスワード再発行」画面にてメールアドレスを入力し、「送信」をクリックします。</a:t>
            </a:r>
          </a:p>
          <a:p>
            <a:pPr marL="182563" indent="0">
              <a:buNone/>
            </a:pPr>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6.</a:t>
            </a:r>
            <a:r>
              <a:rPr lang="ja-JP" altLang="en-US" b="1" dirty="0">
                <a:solidFill>
                  <a:schemeClr val="bg1"/>
                </a:solidFill>
              </a:rPr>
              <a:t>よくある質問 </a:t>
            </a:r>
            <a:endParaRPr lang="en-US" altLang="ja-JP" b="1" dirty="0">
              <a:solidFill>
                <a:schemeClr val="bg1"/>
              </a:solidFill>
            </a:endParaRP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9677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ログイン</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ー 3">
            <a:extLst>
              <a:ext uri="{FF2B5EF4-FFF2-40B4-BE49-F238E27FC236}">
                <a16:creationId xmlns:a16="http://schemas.microsoft.com/office/drawing/2014/main" id="{334EBC24-390F-2DF7-452B-17ADDBEAAD9F}"/>
              </a:ext>
            </a:extLst>
          </p:cNvPr>
          <p:cNvSpPr txBox="1">
            <a:spLocks/>
          </p:cNvSpPr>
          <p:nvPr/>
        </p:nvSpPr>
        <p:spPr>
          <a:xfrm>
            <a:off x="461408" y="5447035"/>
            <a:ext cx="5915025" cy="4185915"/>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打刻を忘れてしまいました</a:t>
            </a:r>
            <a:endParaRPr lang="en-US" altLang="ja-JP" dirty="0"/>
          </a:p>
          <a:p>
            <a:pPr marL="179388" indent="0">
              <a:buFontTx/>
              <a:buNone/>
            </a:pPr>
            <a:r>
              <a:rPr lang="ja-JP" altLang="en-US" sz="1000" b="0" dirty="0"/>
              <a:t>打刻を忘れてしまった場合は、打刻画面上にある「打刻修正」をクリックして打刻を追加してください。</a:t>
            </a:r>
          </a:p>
          <a:p>
            <a:pPr marL="179388" indent="0">
              <a:buFontTx/>
              <a:buNone/>
            </a:pPr>
            <a:r>
              <a:rPr lang="ja-JP" altLang="en-US" sz="1000" b="0" dirty="0"/>
              <a:t>なお、丸一日打刻が無い場合は「出勤」「休憩開始」「休憩終了」「退勤」の</a:t>
            </a:r>
            <a:r>
              <a:rPr lang="en-US" altLang="ja-JP" sz="1000" b="0" dirty="0"/>
              <a:t>4</a:t>
            </a:r>
            <a:r>
              <a:rPr lang="ja-JP" altLang="en-US" sz="1000" b="0" dirty="0"/>
              <a:t>種の打刻追加が必要です。</a:t>
            </a:r>
            <a:br>
              <a:rPr lang="en-US" altLang="ja-JP" sz="1000" b="0" dirty="0"/>
            </a:br>
            <a:r>
              <a:rPr lang="ja-JP" altLang="en-US" sz="1000" b="0" dirty="0">
                <a:solidFill>
                  <a:schemeClr val="bg1">
                    <a:lumMod val="50000"/>
                  </a:schemeClr>
                </a:solidFill>
              </a:rPr>
              <a:t> </a:t>
            </a:r>
            <a:r>
              <a:rPr lang="en-US" altLang="ja-JP" sz="900" b="0" dirty="0">
                <a:solidFill>
                  <a:schemeClr val="bg1">
                    <a:lumMod val="50000"/>
                  </a:schemeClr>
                </a:solidFill>
              </a:rPr>
              <a:t>※</a:t>
            </a:r>
            <a:r>
              <a:rPr lang="ja-JP" altLang="en-US" sz="900" b="0" dirty="0">
                <a:solidFill>
                  <a:schemeClr val="bg1">
                    <a:lumMod val="50000"/>
                  </a:schemeClr>
                </a:solidFill>
              </a:rPr>
              <a:t>「既定の休憩を追加」をＯＮにして退勤打刻する場合は「休憩開始」「休憩終了」操作は不要です。</a:t>
            </a:r>
            <a:endParaRPr lang="ja-JP" altLang="en-US" sz="1000" b="0" dirty="0"/>
          </a:p>
          <a:p>
            <a:pPr marL="179388" indent="0">
              <a:buFontTx/>
              <a:buNone/>
            </a:pPr>
            <a:r>
              <a:rPr lang="ja-JP" altLang="en-US" sz="1000" b="0" dirty="0"/>
              <a:t>例：出勤打刻を忘れてしまい、退勤が押せない場合</a:t>
            </a:r>
          </a:p>
          <a:p>
            <a:pPr marL="407988" indent="-228600">
              <a:buFont typeface="+mj-lt"/>
              <a:buAutoNum type="arabicPeriod"/>
            </a:pPr>
            <a:r>
              <a:rPr lang="ja-JP" altLang="en-US" sz="1000" b="0" dirty="0"/>
              <a:t>「打刻修正」で「出勤」の打刻を追加してください。</a:t>
            </a:r>
          </a:p>
          <a:p>
            <a:pPr marL="407988" indent="-228600">
              <a:buFont typeface="+mj-lt"/>
              <a:buAutoNum type="arabicPeriod"/>
            </a:pPr>
            <a:r>
              <a:rPr lang="ja-JP" altLang="en-US" sz="1000" b="0" dirty="0"/>
              <a:t>必要に応じ、「休憩開始」「休憩終了」の打刻も追加してください。</a:t>
            </a:r>
            <a:endParaRPr lang="ja-JP" altLang="en-US" sz="900" b="0" dirty="0">
              <a:solidFill>
                <a:schemeClr val="bg1">
                  <a:lumMod val="50000"/>
                </a:schemeClr>
              </a:solidFill>
            </a:endParaRPr>
          </a:p>
          <a:p>
            <a:pPr marL="179388" indent="0">
              <a:buFontTx/>
              <a:buNone/>
            </a:pPr>
            <a:r>
              <a:rPr lang="ja-JP" altLang="en-US" sz="1000" b="0" dirty="0"/>
              <a:t>打刻の追加方法は以下を参照ください。</a:t>
            </a:r>
          </a:p>
          <a:p>
            <a:pPr marL="0" indent="0">
              <a:buFontTx/>
              <a:buNone/>
            </a:pPr>
            <a:r>
              <a:rPr lang="en-US" altLang="ja-JP" sz="1000" dirty="0"/>
              <a:t>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4" action="ppaction://hlinksldjump">
                  <a:extLst>
                    <a:ext uri="{A12FA001-AC4F-418D-AE19-62706E023703}">
                      <ahyp:hlinkClr xmlns:ahyp="http://schemas.microsoft.com/office/drawing/2018/hyperlinkcolor" val="tx"/>
                    </a:ext>
                  </a:extLst>
                </a:hlinkClick>
              </a:rPr>
              <a:t>3.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打刻（タイムカード）で勤務実績を記録する</a:t>
            </a:r>
            <a:endParaRPr lang="en-US" altLang="ja-JP" sz="1000" dirty="0">
              <a:solidFill>
                <a:srgbClr val="00C9B7"/>
              </a:solidFill>
            </a:endParaRPr>
          </a:p>
          <a:p>
            <a:pPr>
              <a:lnSpc>
                <a:spcPct val="150000"/>
              </a:lnSpc>
            </a:pPr>
            <a:r>
              <a:rPr lang="ja-JP" altLang="en-US" dirty="0"/>
              <a:t>定時後に打刻しても、定時の時間に補正されてしまいます</a:t>
            </a:r>
            <a:endParaRPr lang="en-US" altLang="ja-JP" dirty="0"/>
          </a:p>
          <a:p>
            <a:pPr marL="179388" indent="0">
              <a:buFontTx/>
              <a:buNone/>
            </a:pPr>
            <a:r>
              <a:rPr lang="ja-JP" altLang="en-US" sz="1000" b="0" dirty="0"/>
              <a:t>残業申請を行って頂ければ申請された開始時刻または終了時刻が勤務表に反映されます。</a:t>
            </a:r>
          </a:p>
          <a:p>
            <a:pPr marL="179388" indent="0">
              <a:buFontTx/>
              <a:buNone/>
            </a:pPr>
            <a:r>
              <a:rPr lang="ja-JP" altLang="en-US" sz="1000" b="0" dirty="0"/>
              <a:t>残業申請が無い場合は、打刻時刻に関わらず定時勤務扱いとなります。</a:t>
            </a:r>
          </a:p>
          <a:p>
            <a:pPr marL="179388" indent="0">
              <a:buFontTx/>
              <a:buNone/>
            </a:pPr>
            <a:r>
              <a:rPr lang="ja-JP" altLang="en-US" sz="1000" b="0" dirty="0"/>
              <a:t>時間外勤務を行った場合、必ず残業申請をしてください。</a:t>
            </a:r>
          </a:p>
          <a:p>
            <a:pPr marL="179388" indent="0">
              <a:buFontTx/>
              <a:buNone/>
            </a:pPr>
            <a:r>
              <a:rPr lang="ja-JP" altLang="en-US" sz="1000" b="0" dirty="0"/>
              <a:t>勤怠申請方法は以下をご参照ください。</a:t>
            </a:r>
          </a:p>
          <a:p>
            <a:pPr marL="0" indent="0">
              <a:buFontTx/>
              <a:buNone/>
            </a:pPr>
            <a:r>
              <a:rPr lang="en-US" altLang="ja-JP" sz="1000" dirty="0"/>
              <a:t>	</a:t>
            </a:r>
            <a:r>
              <a:rPr lang="ja-JP" altLang="en-US" sz="1000" dirty="0">
                <a:solidFill>
                  <a:srgbClr val="00C9B7"/>
                </a:solidFill>
                <a:hlinkClick r:id="rId5"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5" action="ppaction://hlinksldjump">
                  <a:extLst>
                    <a:ext uri="{A12FA001-AC4F-418D-AE19-62706E023703}">
                      <ahyp:hlinkClr xmlns:ahyp="http://schemas.microsoft.com/office/drawing/2018/hyperlinkcolor" val="tx"/>
                    </a:ext>
                  </a:extLst>
                </a:hlinkClick>
              </a:rPr>
              <a:t>5. </a:t>
            </a:r>
            <a:r>
              <a:rPr lang="ja-JP" altLang="en-US" sz="1000" dirty="0">
                <a:solidFill>
                  <a:srgbClr val="00C9B7"/>
                </a:solidFill>
                <a:hlinkClick r:id="rId5" action="ppaction://hlinksldjump">
                  <a:extLst>
                    <a:ext uri="{A12FA001-AC4F-418D-AE19-62706E023703}">
                      <ahyp:hlinkClr xmlns:ahyp="http://schemas.microsoft.com/office/drawing/2018/hyperlinkcolor" val="tx"/>
                    </a:ext>
                  </a:extLst>
                </a:hlinkClick>
              </a:rPr>
              <a:t>勤怠申請について</a:t>
            </a:r>
            <a:endParaRPr lang="en-US" altLang="ja-JP" dirty="0">
              <a:solidFill>
                <a:srgbClr val="00C9B7"/>
              </a:solidFill>
            </a:endParaRPr>
          </a:p>
          <a:p>
            <a:endParaRPr lang="en-US" altLang="ja-JP" dirty="0"/>
          </a:p>
          <a:p>
            <a:endParaRPr lang="ja-JP" altLang="en-US" dirty="0"/>
          </a:p>
        </p:txBody>
      </p:sp>
      <p:grpSp>
        <p:nvGrpSpPr>
          <p:cNvPr id="7" name="グループ化 6">
            <a:extLst>
              <a:ext uri="{FF2B5EF4-FFF2-40B4-BE49-F238E27FC236}">
                <a16:creationId xmlns:a16="http://schemas.microsoft.com/office/drawing/2014/main" id="{0CFC25AE-3CA4-202B-0F6C-039337DAAF2B}"/>
              </a:ext>
            </a:extLst>
          </p:cNvPr>
          <p:cNvGrpSpPr/>
          <p:nvPr/>
        </p:nvGrpSpPr>
        <p:grpSpPr>
          <a:xfrm>
            <a:off x="471486" y="5086642"/>
            <a:ext cx="5904947" cy="307777"/>
            <a:chOff x="481566" y="967740"/>
            <a:chExt cx="5904947" cy="307777"/>
          </a:xfrm>
        </p:grpSpPr>
        <p:sp>
          <p:nvSpPr>
            <p:cNvPr id="8" name="テキスト ボックス 7">
              <a:extLst>
                <a:ext uri="{FF2B5EF4-FFF2-40B4-BE49-F238E27FC236}">
                  <a16:creationId xmlns:a16="http://schemas.microsoft.com/office/drawing/2014/main" id="{6BF8768C-D126-3E5E-DAFF-78E89058D8BF}"/>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打刻</a:t>
              </a:r>
            </a:p>
          </p:txBody>
        </p:sp>
        <p:cxnSp>
          <p:nvCxnSpPr>
            <p:cNvPr id="9" name="直線コネクタ 8">
              <a:extLst>
                <a:ext uri="{FF2B5EF4-FFF2-40B4-BE49-F238E27FC236}">
                  <a16:creationId xmlns:a16="http://schemas.microsoft.com/office/drawing/2014/main" id="{851028FA-E1E5-C2CC-4BB3-43A09E2DDAFC}"/>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257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6" name="コンテンツ プレースホルダー 3">
            <a:extLst>
              <a:ext uri="{FF2B5EF4-FFF2-40B4-BE49-F238E27FC236}">
                <a16:creationId xmlns:a16="http://schemas.microsoft.com/office/drawing/2014/main" id="{BF1F955C-7779-3A14-5FF6-AA30422C1928}"/>
              </a:ext>
            </a:extLst>
          </p:cNvPr>
          <p:cNvSpPr txBox="1">
            <a:spLocks/>
          </p:cNvSpPr>
          <p:nvPr/>
        </p:nvSpPr>
        <p:spPr>
          <a:xfrm>
            <a:off x="461408" y="1055690"/>
            <a:ext cx="5915025" cy="1262606"/>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勤怠申請が承認されていない場合、勤務表は提出できませんか？</a:t>
            </a:r>
            <a:endParaRPr lang="en-US" altLang="ja-JP" dirty="0"/>
          </a:p>
          <a:p>
            <a:pPr marL="173038" indent="0">
              <a:buFontTx/>
              <a:buNone/>
            </a:pPr>
            <a:r>
              <a:rPr lang="ja-JP" altLang="en-US" sz="1000" b="0" dirty="0"/>
              <a:t>各種勤怠申請が未承認の状態でも勤務表は提出可能です。</a:t>
            </a:r>
          </a:p>
          <a:p>
            <a:pPr marL="173038" indent="0">
              <a:buFontTx/>
              <a:buNone/>
            </a:pPr>
            <a:r>
              <a:rPr lang="ja-JP" altLang="en-US" sz="1000" b="0" dirty="0"/>
              <a:t>提出ができない場合、以下の状態が原因となっている恐れがございます。</a:t>
            </a:r>
          </a:p>
          <a:p>
            <a:pPr marL="344488" indent="-171450">
              <a:buFont typeface="Arial" panose="020B0604020202020204" pitchFamily="34" charset="0"/>
              <a:buChar char="•"/>
            </a:pPr>
            <a:r>
              <a:rPr lang="ja-JP" altLang="en-US" sz="1000" b="0" dirty="0"/>
              <a:t>自社勤務表に「勤務エラー」が表示されている日がある</a:t>
            </a:r>
          </a:p>
          <a:p>
            <a:pPr marL="344488" indent="-171450">
              <a:buFont typeface="Arial" panose="020B0604020202020204" pitchFamily="34" charset="0"/>
              <a:buChar char="•"/>
            </a:pPr>
            <a:r>
              <a:rPr lang="ja-JP" altLang="en-US" sz="1000" b="0" dirty="0"/>
              <a:t>交通費精算の「定期代支給有無」が未選択である</a:t>
            </a:r>
            <a:endParaRPr lang="en-US" altLang="ja-JP" dirty="0"/>
          </a:p>
          <a:p>
            <a:endParaRPr lang="ja-JP" altLang="en-US" dirty="0"/>
          </a:p>
        </p:txBody>
      </p:sp>
      <p:grpSp>
        <p:nvGrpSpPr>
          <p:cNvPr id="7" name="グループ化 6">
            <a:extLst>
              <a:ext uri="{FF2B5EF4-FFF2-40B4-BE49-F238E27FC236}">
                <a16:creationId xmlns:a16="http://schemas.microsoft.com/office/drawing/2014/main" id="{5BE17E45-D621-59FB-CA2F-E6B9591A2EBC}"/>
              </a:ext>
            </a:extLst>
          </p:cNvPr>
          <p:cNvGrpSpPr/>
          <p:nvPr/>
        </p:nvGrpSpPr>
        <p:grpSpPr>
          <a:xfrm>
            <a:off x="471486" y="672147"/>
            <a:ext cx="5904947" cy="307777"/>
            <a:chOff x="481566" y="967740"/>
            <a:chExt cx="5904947" cy="307777"/>
          </a:xfrm>
        </p:grpSpPr>
        <p:sp>
          <p:nvSpPr>
            <p:cNvPr id="8" name="テキスト ボックス 7">
              <a:extLst>
                <a:ext uri="{FF2B5EF4-FFF2-40B4-BE49-F238E27FC236}">
                  <a16:creationId xmlns:a16="http://schemas.microsoft.com/office/drawing/2014/main" id="{EE549BD1-1BB1-890F-19E6-952EF765B464}"/>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勤務表</a:t>
              </a:r>
            </a:p>
          </p:txBody>
        </p:sp>
        <p:cxnSp>
          <p:nvCxnSpPr>
            <p:cNvPr id="9" name="直線コネクタ 8">
              <a:extLst>
                <a:ext uri="{FF2B5EF4-FFF2-40B4-BE49-F238E27FC236}">
                  <a16:creationId xmlns:a16="http://schemas.microsoft.com/office/drawing/2014/main" id="{A0AC2D91-76B8-09E4-03DF-42716FF2197F}"/>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01B12A26-58E5-7DFA-66B9-79A2CF7D4A89}"/>
              </a:ext>
            </a:extLst>
          </p:cNvPr>
          <p:cNvSpPr txBox="1">
            <a:spLocks/>
          </p:cNvSpPr>
          <p:nvPr/>
        </p:nvSpPr>
        <p:spPr>
          <a:xfrm>
            <a:off x="476250" y="2784322"/>
            <a:ext cx="5915025" cy="7367862"/>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休暇の申請を早めに行うもエラーでできません。</a:t>
            </a:r>
            <a:endParaRPr lang="en-US" altLang="ja-JP" dirty="0"/>
          </a:p>
          <a:p>
            <a:pPr marL="173038" indent="0">
              <a:buFontTx/>
              <a:buNone/>
            </a:pPr>
            <a:r>
              <a:rPr lang="ja-JP" altLang="en-US" sz="1000" b="0" dirty="0"/>
              <a:t>休暇を申請する際、休暇を予定している日付が勤務日として登録されている必要があります。</a:t>
            </a:r>
          </a:p>
          <a:p>
            <a:pPr>
              <a:lnSpc>
                <a:spcPct val="150000"/>
              </a:lnSpc>
            </a:pPr>
            <a:r>
              <a:rPr lang="ja-JP" altLang="en-US" dirty="0"/>
              <a:t>時間有給 ⇒ 勤務 ⇒ 時間有給となるのですが、時間有給申請は２回申請が必要ですか？１回の申請にまとめる方法はありますか？</a:t>
            </a:r>
            <a:endParaRPr lang="en-US" altLang="ja-JP" dirty="0"/>
          </a:p>
          <a:p>
            <a:pPr marL="173038" indent="0">
              <a:buFontTx/>
              <a:buNone/>
            </a:pPr>
            <a:r>
              <a:rPr lang="ja-JP" altLang="en-US" sz="1000" b="0" dirty="0"/>
              <a:t>上記の場合ですと、申請をまとめて行うことはできません。</a:t>
            </a:r>
          </a:p>
          <a:p>
            <a:pPr marL="173038" indent="0">
              <a:buFontTx/>
              <a:buNone/>
            </a:pPr>
            <a:r>
              <a:rPr lang="en-US" altLang="ja-JP" sz="1000" b="0" dirty="0"/>
              <a:t>1</a:t>
            </a:r>
            <a:r>
              <a:rPr lang="ja-JP" altLang="en-US" sz="1000" b="0" dirty="0"/>
              <a:t>回ずつ申請を行ってください。</a:t>
            </a:r>
            <a:endParaRPr lang="ja-JP" altLang="en-US" sz="1000" dirty="0"/>
          </a:p>
          <a:p>
            <a:pPr>
              <a:lnSpc>
                <a:spcPct val="150000"/>
              </a:lnSpc>
            </a:pPr>
            <a:r>
              <a:rPr lang="ja-JP" altLang="en-US" dirty="0"/>
              <a:t>休日出勤申請が出来ません。</a:t>
            </a:r>
            <a:endParaRPr lang="en-US" altLang="ja-JP" dirty="0"/>
          </a:p>
          <a:p>
            <a:pPr marL="173038" indent="0">
              <a:buNone/>
            </a:pPr>
            <a:r>
              <a:rPr lang="ja-JP" altLang="en-US" sz="1000" b="0" dirty="0"/>
              <a:t>休日出勤申請が行えない場合、以下のご確認をお願いします。</a:t>
            </a:r>
          </a:p>
          <a:p>
            <a:pPr marL="344488" indent="-171450">
              <a:buFont typeface="Arial" panose="020B0604020202020204" pitchFamily="34" charset="0"/>
              <a:buChar char="•"/>
            </a:pPr>
            <a:r>
              <a:rPr lang="ja-JP" altLang="en-US" sz="1000" b="0" dirty="0"/>
              <a:t>申請日が休日であること</a:t>
            </a:r>
            <a:endParaRPr lang="en-US" altLang="ja-JP" sz="1000" b="0" dirty="0"/>
          </a:p>
          <a:p>
            <a:pPr marL="344488" indent="-171450">
              <a:buFont typeface="Arial" panose="020B0604020202020204" pitchFamily="34" charset="0"/>
              <a:buChar char="•"/>
            </a:pPr>
            <a:r>
              <a:rPr lang="ja-JP" altLang="en-US" sz="1000" b="0" dirty="0"/>
              <a:t>申請日に有給休暇申請など他の休暇申請が申請されていないこと</a:t>
            </a:r>
          </a:p>
          <a:p>
            <a:pPr marL="173038" indent="0">
              <a:buNone/>
            </a:pPr>
            <a:r>
              <a:rPr lang="ja-JP" altLang="en-US" sz="1000" b="0" dirty="0"/>
              <a:t>残業申請分は休日出勤としてカウントされません。休日出勤の場合は「休日出勤」申請を行ってください。</a:t>
            </a:r>
          </a:p>
          <a:p>
            <a:pPr marL="173038" indent="0">
              <a:buNone/>
            </a:pPr>
            <a:r>
              <a:rPr lang="ja-JP" altLang="en-US" sz="1000" b="0" dirty="0"/>
              <a:t>休日出勤申請の申請時間より勤務が延びた場合は、残業申請ではなく、実働に合わせて休日出勤申請を修正してください。</a:t>
            </a:r>
          </a:p>
          <a:p>
            <a:pPr marL="173038" indent="0">
              <a:buNone/>
            </a:pPr>
            <a:r>
              <a:rPr lang="ja-JP" altLang="en-US" sz="1000" b="0" dirty="0"/>
              <a:t>各種勤怠申請についての詳細は以下を参照ください。</a:t>
            </a:r>
          </a:p>
          <a:p>
            <a:pPr marL="173038" indent="0">
              <a:buNone/>
            </a:pPr>
            <a:r>
              <a:rPr lang="en-US" altLang="ja-JP" sz="1000" b="0" dirty="0"/>
              <a:t>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4" action="ppaction://hlinksldjump">
                  <a:extLst>
                    <a:ext uri="{A12FA001-AC4F-418D-AE19-62706E023703}">
                      <ahyp:hlinkClr xmlns:ahyp="http://schemas.microsoft.com/office/drawing/2018/hyperlinkcolor" val="tx"/>
                    </a:ext>
                  </a:extLst>
                </a:hlinkClick>
              </a:rPr>
              <a:t>5.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勤怠申請について</a:t>
            </a:r>
            <a:endParaRPr lang="ja-JP" altLang="en-US" sz="1000" dirty="0">
              <a:solidFill>
                <a:srgbClr val="00C9B7"/>
              </a:solidFill>
            </a:endParaRPr>
          </a:p>
          <a:p>
            <a:pPr>
              <a:lnSpc>
                <a:spcPct val="150000"/>
              </a:lnSpc>
            </a:pPr>
            <a:r>
              <a:rPr lang="ja-JP" altLang="en-US" dirty="0"/>
              <a:t>申請がキャンセル出来ません。</a:t>
            </a:r>
            <a:endParaRPr lang="en-US" altLang="ja-JP" dirty="0"/>
          </a:p>
          <a:p>
            <a:pPr marL="173038" indent="0">
              <a:buNone/>
            </a:pPr>
            <a:r>
              <a:rPr lang="ja-JP" altLang="en-US" sz="1000" b="0" dirty="0"/>
              <a:t>以下を参考にご対応お願いします。</a:t>
            </a:r>
          </a:p>
          <a:p>
            <a:pPr marL="344488" indent="-171450">
              <a:lnSpc>
                <a:spcPct val="150000"/>
              </a:lnSpc>
              <a:buFont typeface="Arial" panose="020B0604020202020204" pitchFamily="34" charset="0"/>
              <a:buChar char="•"/>
            </a:pPr>
            <a:r>
              <a:rPr lang="ja-JP" altLang="en-US" sz="1000" b="0" dirty="0"/>
              <a:t>ステータスが「申請中」や「承認済」の申請を修正する場合</a:t>
            </a:r>
          </a:p>
          <a:p>
            <a:pPr marL="630238" lvl="1" indent="-228600">
              <a:buFont typeface="+mj-lt"/>
              <a:buAutoNum type="arabicPeriod"/>
            </a:pPr>
            <a:r>
              <a:rPr lang="ja-JP" altLang="en-US" sz="1000" b="0" dirty="0"/>
              <a:t>キンクラのサイドメニューから「マイデータ」をクリックします。</a:t>
            </a:r>
          </a:p>
          <a:p>
            <a:pPr marL="630238" lvl="1" indent="-228600">
              <a:buFont typeface="+mj-lt"/>
              <a:buAutoNum type="arabicPeriod"/>
            </a:pPr>
            <a:r>
              <a:rPr lang="ja-JP" altLang="en-US" sz="1000" b="0" dirty="0"/>
              <a:t>対象の申請のごみ箱アイコンをクリックし、申請をキャンセルします。</a:t>
            </a:r>
            <a:endParaRPr lang="en-US" altLang="ja-JP" sz="1000" b="0" dirty="0"/>
          </a:p>
          <a:p>
            <a:pPr marL="344488" indent="-171450">
              <a:lnSpc>
                <a:spcPct val="150000"/>
              </a:lnSpc>
              <a:buFont typeface="Arial" panose="020B0604020202020204" pitchFamily="34" charset="0"/>
              <a:buChar char="•"/>
            </a:pPr>
            <a:r>
              <a:rPr lang="ja-JP" altLang="en-US" sz="1000" b="0" dirty="0"/>
              <a:t>ステータスが「差戻し」の申請をキャンセルする場合</a:t>
            </a:r>
          </a:p>
          <a:p>
            <a:pPr marL="401638" lvl="1" indent="0">
              <a:buNone/>
            </a:pPr>
            <a:r>
              <a:rPr lang="ja-JP" altLang="en-US" sz="1000" b="0" dirty="0"/>
              <a:t>再申請後、申請をキャンセルする流れとなります。</a:t>
            </a:r>
          </a:p>
          <a:p>
            <a:pPr marL="630238" lvl="1" indent="-228600">
              <a:buFont typeface="+mj-lt"/>
              <a:buAutoNum type="arabicPeriod"/>
            </a:pPr>
            <a:r>
              <a:rPr lang="ja-JP" altLang="en-US" sz="1000" b="0" dirty="0"/>
              <a:t>キンクラのサイドメニューから「マイデータ」をクリックします。</a:t>
            </a:r>
          </a:p>
          <a:p>
            <a:pPr marL="630238" lvl="1" indent="-228600">
              <a:buFont typeface="+mj-lt"/>
              <a:buAutoNum type="arabicPeriod"/>
            </a:pPr>
            <a:r>
              <a:rPr lang="ja-JP" altLang="en-US" sz="1000" b="0" dirty="0"/>
              <a:t>対象の申請を編集します。（ペンアイコンをクリック）</a:t>
            </a:r>
          </a:p>
          <a:p>
            <a:pPr marL="630238" lvl="1" indent="-228600">
              <a:buFont typeface="+mj-lt"/>
              <a:buAutoNum type="arabicPeriod"/>
            </a:pPr>
            <a:r>
              <a:rPr lang="ja-JP" altLang="en-US" sz="1000" b="0" dirty="0"/>
              <a:t>「送信」をクリックし、再申請を行います。</a:t>
            </a:r>
          </a:p>
          <a:p>
            <a:pPr marL="630238" lvl="1" indent="-228600">
              <a:buFont typeface="+mj-lt"/>
              <a:buAutoNum type="arabicPeriod"/>
            </a:pPr>
            <a:r>
              <a:rPr lang="ja-JP" altLang="en-US" sz="1000" b="0" dirty="0"/>
              <a:t>対象の申請のごみ箱アイコンをクリックし、申請をキャンセルします。</a:t>
            </a:r>
          </a:p>
          <a:p>
            <a:pPr marL="0" indent="0">
              <a:buNone/>
            </a:pPr>
            <a:endParaRPr lang="en-US" altLang="ja-JP" dirty="0"/>
          </a:p>
          <a:p>
            <a:endParaRPr lang="ja-JP" altLang="en-US" dirty="0"/>
          </a:p>
          <a:p>
            <a:pPr marL="0" indent="0">
              <a:buNone/>
            </a:pPr>
            <a:endParaRPr lang="ja-JP" altLang="en-US" dirty="0"/>
          </a:p>
        </p:txBody>
      </p:sp>
      <p:grpSp>
        <p:nvGrpSpPr>
          <p:cNvPr id="11" name="グループ化 10">
            <a:extLst>
              <a:ext uri="{FF2B5EF4-FFF2-40B4-BE49-F238E27FC236}">
                <a16:creationId xmlns:a16="http://schemas.microsoft.com/office/drawing/2014/main" id="{0A62B602-9A6F-1ECF-3CB5-8FA1946FACDB}"/>
              </a:ext>
            </a:extLst>
          </p:cNvPr>
          <p:cNvGrpSpPr/>
          <p:nvPr/>
        </p:nvGrpSpPr>
        <p:grpSpPr>
          <a:xfrm>
            <a:off x="486328" y="2400779"/>
            <a:ext cx="5904947" cy="307777"/>
            <a:chOff x="481566" y="967740"/>
            <a:chExt cx="5904947" cy="307777"/>
          </a:xfrm>
        </p:grpSpPr>
        <p:sp>
          <p:nvSpPr>
            <p:cNvPr id="12" name="テキスト ボックス 11">
              <a:extLst>
                <a:ext uri="{FF2B5EF4-FFF2-40B4-BE49-F238E27FC236}">
                  <a16:creationId xmlns:a16="http://schemas.microsoft.com/office/drawing/2014/main" id="{7166AE3C-A58F-7E2D-A9E1-10569639FFDB}"/>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勤怠申請</a:t>
              </a:r>
            </a:p>
          </p:txBody>
        </p:sp>
        <p:cxnSp>
          <p:nvCxnSpPr>
            <p:cNvPr id="13" name="直線コネクタ 12">
              <a:extLst>
                <a:ext uri="{FF2B5EF4-FFF2-40B4-BE49-F238E27FC236}">
                  <a16:creationId xmlns:a16="http://schemas.microsoft.com/office/drawing/2014/main" id="{F27B13F5-3E32-9743-55F7-33ADE6B34E9E}"/>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085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6" name="コンテンツ プレースホルダー 3">
            <a:extLst>
              <a:ext uri="{FF2B5EF4-FFF2-40B4-BE49-F238E27FC236}">
                <a16:creationId xmlns:a16="http://schemas.microsoft.com/office/drawing/2014/main" id="{8B73D033-E19E-925C-0309-187D372DD7CA}"/>
              </a:ext>
            </a:extLst>
          </p:cNvPr>
          <p:cNvSpPr txBox="1">
            <a:spLocks/>
          </p:cNvSpPr>
          <p:nvPr/>
        </p:nvSpPr>
        <p:spPr>
          <a:xfrm>
            <a:off x="466725" y="1068500"/>
            <a:ext cx="5915025" cy="198160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0"/>
              <a:t>本資料に掲載されている情報以外にキンクラのご利用に関してご不明点がある場合はキンクラのヘルプをご参照ください。</a:t>
            </a:r>
            <a:endParaRPr lang="en-US" altLang="ja-JP" b="0"/>
          </a:p>
          <a:p>
            <a:endParaRPr lang="en-US" altLang="ja-JP"/>
          </a:p>
          <a:p>
            <a:pPr marL="0" indent="0">
              <a:buFontTx/>
              <a:buNone/>
            </a:pPr>
            <a:r>
              <a:rPr lang="en-US" altLang="ja-JP"/>
              <a:t>	</a:t>
            </a:r>
            <a:r>
              <a:rPr lang="ja-JP" altLang="en-US"/>
              <a:t>キンクラヘルプ</a:t>
            </a:r>
            <a:br>
              <a:rPr lang="en-US" altLang="ja-JP"/>
            </a:br>
            <a:r>
              <a:rPr lang="en-US" altLang="ja-JP"/>
              <a:t>	</a:t>
            </a:r>
            <a:r>
              <a:rPr lang="en-US" altLang="ja-JP">
                <a:solidFill>
                  <a:srgbClr val="00C9B7"/>
                </a:solidFill>
                <a:hlinkClick r:id="rId4">
                  <a:extLst>
                    <a:ext uri="{A12FA001-AC4F-418D-AE19-62706E023703}">
                      <ahyp:hlinkClr xmlns:ahyp="http://schemas.microsoft.com/office/drawing/2018/hyperlinkcolor" val="tx"/>
                    </a:ext>
                  </a:extLst>
                </a:hlinkClick>
              </a:rPr>
              <a:t>https://www.kintaicloud.jp/help/</a:t>
            </a:r>
            <a:endParaRPr lang="en-US" altLang="ja-JP">
              <a:solidFill>
                <a:srgbClr val="00C9B7"/>
              </a:solidFill>
            </a:endParaRPr>
          </a:p>
          <a:p>
            <a:pPr marL="0" indent="0" algn="ctr">
              <a:buFontTx/>
              <a:buNone/>
            </a:pPr>
            <a:endParaRPr lang="en-US" altLang="ja-JP" sz="1050"/>
          </a:p>
          <a:p>
            <a:pPr marL="0" indent="0" algn="ctr">
              <a:buFontTx/>
              <a:buNone/>
            </a:pPr>
            <a:br>
              <a:rPr lang="en-US" altLang="ja-JP" sz="1050"/>
            </a:br>
            <a:r>
              <a:rPr lang="ja-JP" altLang="en-US" sz="1000" b="0"/>
              <a:t>ヘルプの参照で問題が解決されない場合はお手数ですがお問い合わせください</a:t>
            </a:r>
            <a:endParaRPr lang="en-US" altLang="ja-JP" sz="1050" b="0"/>
          </a:p>
          <a:p>
            <a:endParaRPr lang="ja-JP" altLang="en-US" dirty="0"/>
          </a:p>
        </p:txBody>
      </p:sp>
      <p:grpSp>
        <p:nvGrpSpPr>
          <p:cNvPr id="7" name="グループ化 6">
            <a:extLst>
              <a:ext uri="{FF2B5EF4-FFF2-40B4-BE49-F238E27FC236}">
                <a16:creationId xmlns:a16="http://schemas.microsoft.com/office/drawing/2014/main" id="{693928E9-4733-24AB-C4A6-92A149D3D122}"/>
              </a:ext>
            </a:extLst>
          </p:cNvPr>
          <p:cNvGrpSpPr/>
          <p:nvPr/>
        </p:nvGrpSpPr>
        <p:grpSpPr>
          <a:xfrm>
            <a:off x="476803" y="649610"/>
            <a:ext cx="5904947" cy="307777"/>
            <a:chOff x="481566" y="967740"/>
            <a:chExt cx="5904947" cy="307777"/>
          </a:xfrm>
        </p:grpSpPr>
        <p:sp>
          <p:nvSpPr>
            <p:cNvPr id="8" name="テキスト ボックス 7">
              <a:extLst>
                <a:ext uri="{FF2B5EF4-FFF2-40B4-BE49-F238E27FC236}">
                  <a16:creationId xmlns:a16="http://schemas.microsoft.com/office/drawing/2014/main" id="{3EC8705A-E2F9-CA8D-D9E4-40097330E462}"/>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その他ご不明点について</a:t>
              </a:r>
              <a:endParaRPr kumimoji="1" lang="ja-JP" altLang="en-US" sz="1600" b="1" dirty="0"/>
            </a:p>
          </p:txBody>
        </p:sp>
        <p:cxnSp>
          <p:nvCxnSpPr>
            <p:cNvPr id="9" name="直線コネクタ 8">
              <a:extLst>
                <a:ext uri="{FF2B5EF4-FFF2-40B4-BE49-F238E27FC236}">
                  <a16:creationId xmlns:a16="http://schemas.microsoft.com/office/drawing/2014/main" id="{223CC7DB-27E1-06EA-B924-9F1F5F6A7CD2}"/>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0" name="図 9" descr="QR コード&#10;&#10;自動的に生成された説明">
            <a:extLst>
              <a:ext uri="{FF2B5EF4-FFF2-40B4-BE49-F238E27FC236}">
                <a16:creationId xmlns:a16="http://schemas.microsoft.com/office/drawing/2014/main" id="{BBC41132-02C1-E153-6EF8-F249186EA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5229" y="1489448"/>
            <a:ext cx="1012788" cy="1012788"/>
          </a:xfrm>
          <a:prstGeom prst="rect">
            <a:avLst/>
          </a:prstGeom>
        </p:spPr>
      </p:pic>
    </p:spTree>
    <p:extLst>
      <p:ext uri="{BB962C8B-B14F-4D97-AF65-F5344CB8AC3E}">
        <p14:creationId xmlns:p14="http://schemas.microsoft.com/office/powerpoint/2010/main" val="184659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E1B9CC0-5555-D795-7DE9-A7B6B2D6235C}"/>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4" name="スライド番号プレースホルダー 3">
            <a:extLst>
              <a:ext uri="{FF2B5EF4-FFF2-40B4-BE49-F238E27FC236}">
                <a16:creationId xmlns:a16="http://schemas.microsoft.com/office/drawing/2014/main" id="{D1BD03DA-9DBB-06AC-8318-06AD005493C5}"/>
              </a:ext>
            </a:extLst>
          </p:cNvPr>
          <p:cNvSpPr>
            <a:spLocks noGrp="1"/>
          </p:cNvSpPr>
          <p:nvPr>
            <p:ph type="sldNum" sz="quarter" idx="12"/>
          </p:nvPr>
        </p:nvSpPr>
        <p:spPr/>
        <p:txBody>
          <a:bodyPr/>
          <a:lstStyle/>
          <a:p>
            <a:fld id="{EA679865-3015-46FE-BF55-6D5697F8D5B7}" type="slidenum">
              <a:rPr kumimoji="1" lang="ja-JP" altLang="en-US" smtClean="0"/>
              <a:pPr/>
              <a:t>2</a:t>
            </a:fld>
            <a:endParaRPr kumimoji="1" lang="ja-JP" altLang="en-US" dirty="0"/>
          </a:p>
        </p:txBody>
      </p:sp>
      <p:grpSp>
        <p:nvGrpSpPr>
          <p:cNvPr id="5" name="グループ化 4">
            <a:extLst>
              <a:ext uri="{FF2B5EF4-FFF2-40B4-BE49-F238E27FC236}">
                <a16:creationId xmlns:a16="http://schemas.microsoft.com/office/drawing/2014/main" id="{B57DEC29-44BF-E409-C0FC-68286E7F1E66}"/>
              </a:ext>
            </a:extLst>
          </p:cNvPr>
          <p:cNvGrpSpPr/>
          <p:nvPr/>
        </p:nvGrpSpPr>
        <p:grpSpPr>
          <a:xfrm>
            <a:off x="2674031" y="606669"/>
            <a:ext cx="1520018" cy="307777"/>
            <a:chOff x="481566" y="967740"/>
            <a:chExt cx="5904947" cy="307777"/>
          </a:xfrm>
        </p:grpSpPr>
        <p:sp>
          <p:nvSpPr>
            <p:cNvPr id="6" name="テキスト ボックス 5">
              <a:extLst>
                <a:ext uri="{FF2B5EF4-FFF2-40B4-BE49-F238E27FC236}">
                  <a16:creationId xmlns:a16="http://schemas.microsoft.com/office/drawing/2014/main" id="{0125FD4E-1609-CF5E-2423-04358F6ACCE3}"/>
                </a:ext>
              </a:extLst>
            </p:cNvPr>
            <p:cNvSpPr txBox="1"/>
            <p:nvPr/>
          </p:nvSpPr>
          <p:spPr>
            <a:xfrm>
              <a:off x="481566" y="967740"/>
              <a:ext cx="5894867" cy="307777"/>
            </a:xfrm>
            <a:prstGeom prst="rect">
              <a:avLst/>
            </a:prstGeom>
            <a:noFill/>
          </p:spPr>
          <p:txBody>
            <a:bodyPr wrap="square" rtlCol="0">
              <a:spAutoFit/>
            </a:bodyPr>
            <a:lstStyle/>
            <a:p>
              <a:pPr algn="ctr"/>
              <a:r>
                <a:rPr kumimoji="1" lang="ja-JP" altLang="en-US" sz="1400" b="1" dirty="0"/>
                <a:t>目次</a:t>
              </a:r>
              <a:endParaRPr kumimoji="1" lang="ja-JP" altLang="en-US" sz="1600" b="1" dirty="0"/>
            </a:p>
          </p:txBody>
        </p:sp>
        <p:cxnSp>
          <p:nvCxnSpPr>
            <p:cNvPr id="7" name="直線コネクタ 6">
              <a:extLst>
                <a:ext uri="{FF2B5EF4-FFF2-40B4-BE49-F238E27FC236}">
                  <a16:creationId xmlns:a16="http://schemas.microsoft.com/office/drawing/2014/main" id="{D1B1AB05-DA85-F6F0-C24E-B41552289153}"/>
                </a:ext>
              </a:extLst>
            </p:cNvPr>
            <p:cNvCxnSpPr>
              <a:cxnSpLocks/>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13">
            <a:extLst>
              <a:ext uri="{FF2B5EF4-FFF2-40B4-BE49-F238E27FC236}">
                <a16:creationId xmlns:a16="http://schemas.microsoft.com/office/drawing/2014/main" id="{F7BC2F18-5717-E447-6CF5-9F6BD21126D7}"/>
              </a:ext>
            </a:extLst>
          </p:cNvPr>
          <p:cNvSpPr>
            <a:spLocks noGrp="1"/>
          </p:cNvSpPr>
          <p:nvPr>
            <p:ph idx="1"/>
          </p:nvPr>
        </p:nvSpPr>
        <p:spPr>
          <a:xfrm>
            <a:off x="881000" y="914446"/>
            <a:ext cx="5072760" cy="8482917"/>
          </a:xfrm>
        </p:spPr>
        <p:txBody>
          <a:bodyPr>
            <a:noAutofit/>
          </a:bodyPr>
          <a:lstStyle/>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1.</a:t>
            </a:r>
            <a:r>
              <a:rPr lang="ja-JP" altLang="en-US"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キンクラの概要</a:t>
            </a:r>
            <a:r>
              <a:rPr lang="ja-JP" altLang="en-US" sz="1000" i="0" u="sng" strike="noStrike" dirty="0">
                <a:effectLst/>
                <a:uFill>
                  <a:solidFill>
                    <a:schemeClr val="bg1"/>
                  </a:solidFill>
                </a:uFill>
                <a:latin typeface="+mn-ea"/>
              </a:rPr>
              <a:t> </a:t>
            </a:r>
            <a:r>
              <a:rPr lang="en-US" altLang="ja-JP" sz="1000" i="0" u="dotted" strike="noStrike" baseline="100000" dirty="0">
                <a:effectLst/>
                <a:uFill>
                  <a:solidFill>
                    <a:schemeClr val="bg1">
                      <a:lumMod val="75000"/>
                    </a:schemeClr>
                  </a:solidFill>
                </a:uFill>
                <a:latin typeface="+mn-ea"/>
              </a:rPr>
              <a:t>	</a:t>
            </a:r>
            <a:r>
              <a:rPr lang="en-US" altLang="ja-JP" sz="1000" i="0" u="sng" strike="noStrike" dirty="0">
                <a:effectLst/>
                <a:uFill>
                  <a:solidFill>
                    <a:schemeClr val="bg1"/>
                  </a:solidFill>
                </a:uFill>
                <a:latin typeface="+mn-ea"/>
              </a:rPr>
              <a:t> 3</a:t>
            </a:r>
          </a:p>
          <a:p>
            <a:pPr lvl="1">
              <a:spcBef>
                <a:spcPts val="300"/>
              </a:spcBef>
            </a:pPr>
            <a:r>
              <a:rPr lang="ja-JP" altLang="en-US" sz="1000" u="sng" dirty="0">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キンクラ</a:t>
            </a: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とは？</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打刻をしましょう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勤務表を提出しましょう</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2.</a:t>
            </a:r>
            <a:r>
              <a:rPr lang="ja-JP" altLang="en-US"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アカウント登録について</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 4</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アカウント発行からログインまで</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3.</a:t>
            </a:r>
            <a:r>
              <a:rPr lang="ja-JP" altLang="en-US"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打刻（タイムカード）で勤務実績を記録する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 5</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出勤</a:t>
            </a:r>
            <a:r>
              <a:rPr lang="en-US" altLang="ja-JP"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退勤</a:t>
            </a:r>
            <a:r>
              <a:rPr lang="en-US" altLang="ja-JP"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休憩の打刻</a:t>
            </a:r>
          </a:p>
          <a:p>
            <a:pPr lvl="2">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打刻の種類について</a:t>
            </a:r>
          </a:p>
          <a:p>
            <a:pPr lvl="2">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休憩の自動追加</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打刻を追加・修正・削除する</a:t>
            </a:r>
          </a:p>
          <a:p>
            <a:pPr lvl="2">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打刻の追加</a:t>
            </a:r>
          </a:p>
          <a:p>
            <a:pPr lvl="2">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打刻の修正</a:t>
            </a:r>
          </a:p>
          <a:p>
            <a:pPr lvl="2">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打刻の削除</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u="sng" dirty="0">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4</a:t>
            </a:r>
            <a:r>
              <a:rPr lang="en-US" altLang="ja-JP" sz="100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a:t>
            </a:r>
            <a:r>
              <a:rPr lang="ja-JP" altLang="en-US" sz="100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勤務表を提出する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 7</a:t>
            </a:r>
            <a:endParaRPr lang="ja-JP" altLang="en-US" sz="1000" i="0" u="sng" strike="noStrike" dirty="0">
              <a:effectLst/>
              <a:uFill>
                <a:solidFill>
                  <a:schemeClr val="bg1"/>
                </a:solidFill>
              </a:uFill>
              <a:latin typeface="+mn-ea"/>
            </a:endParaRPr>
          </a:p>
          <a:p>
            <a:pPr lvl="1">
              <a:spcBef>
                <a:spcPts val="300"/>
              </a:spcBef>
            </a:pPr>
            <a:r>
              <a:rPr lang="ja-JP" altLang="en-US" sz="1000" u="sng" dirty="0">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勤務表を提出する</a:t>
            </a:r>
            <a:endParaRPr lang="en-US" altLang="ja-JP"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勤務時間を確認する</a:t>
            </a:r>
          </a:p>
          <a:p>
            <a:pPr lvl="2">
              <a:spcBef>
                <a:spcPts val="300"/>
              </a:spcBef>
            </a:pPr>
            <a:r>
              <a:rPr lang="ja-JP" altLang="en-US"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勤務表の確認ポイント</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勤務表の各日のデータの修正する</a:t>
            </a:r>
          </a:p>
          <a:p>
            <a:pPr lvl="2">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a:t>
            </a:r>
            <a:r>
              <a:rPr lang="en-US" altLang="ja-JP"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］［！］の表示について</a:t>
            </a:r>
            <a:endParaRPr lang="en-US" altLang="ja-JP"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常駐先勤務表の確認</a:t>
            </a:r>
            <a:endParaRPr lang="en-US" altLang="ja-JP"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u="sng" dirty="0">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交通費を申請する</a:t>
            </a:r>
            <a:endPar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提出済み勤務表を修正する</a:t>
            </a:r>
            <a:endParaRPr lang="en-US" altLang="ja-JP" sz="1000" u="sng" dirty="0">
              <a:uFill>
                <a:solidFill>
                  <a:schemeClr val="bg1"/>
                </a:solidFill>
              </a:uFill>
              <a:latin typeface="+mn-ea"/>
            </a:endParaRPr>
          </a:p>
          <a:p>
            <a:pPr marL="4716463" indent="-4716463" rtl="0">
              <a:lnSpc>
                <a:spcPct val="200000"/>
              </a:lnSpc>
              <a:spcBef>
                <a:spcPts val="300"/>
              </a:spcBef>
              <a:spcAft>
                <a:spcPts val="0"/>
              </a:spcAft>
              <a:buNone/>
            </a:pPr>
            <a:r>
              <a:rPr lang="en-US" altLang="ja-JP" sz="1000" u="sng" dirty="0">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5</a:t>
            </a:r>
            <a:r>
              <a:rPr lang="en-US" altLang="ja-JP" sz="100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 </a:t>
            </a:r>
            <a:r>
              <a:rPr lang="ja-JP" altLang="en-US" sz="100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勤怠申請について</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11</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勤怠申請でできること</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勤怠申請の種別について</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申請を行う</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遅刻・早退・欠勤を申請する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有給・特別休暇を申請する</a:t>
            </a:r>
            <a:endParaRPr lang="ja-JP" altLang="en-US" sz="1000" b="0" i="0" u="sng" strike="noStrike" dirty="0">
              <a:effectLst/>
              <a:uFill>
                <a:solidFill>
                  <a:schemeClr val="bg1"/>
                </a:solidFill>
              </a:uFill>
              <a:latin typeface="+mn-ea"/>
            </a:endParaRPr>
          </a:p>
          <a:p>
            <a:pPr lvl="2">
              <a:spcBef>
                <a:spcPts val="300"/>
              </a:spcBef>
            </a:pPr>
            <a:r>
              <a:rPr lang="ja-JP" altLang="en-US" sz="1000" u="sng" dirty="0">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残業を申請する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振替・代休を申請する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その他の申請を行う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申請内容を確認・編集する</a:t>
            </a:r>
            <a:endParaRPr lang="en-US" altLang="ja-JP" sz="1000" u="sng" dirty="0">
              <a:uFill>
                <a:solidFill>
                  <a:schemeClr val="bg1"/>
                </a:solidFill>
              </a:uFill>
              <a:latin typeface="+mn-ea"/>
            </a:endParaRPr>
          </a:p>
          <a:p>
            <a:pPr marL="4718050" indent="-4718050">
              <a:lnSpc>
                <a:spcPct val="200000"/>
              </a:lnSpc>
              <a:spcBef>
                <a:spcPts val="300"/>
              </a:spcBef>
              <a:buNone/>
            </a:pPr>
            <a:r>
              <a:rPr lang="en-US" altLang="ja-JP" sz="1000" u="sng" dirty="0">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6</a:t>
            </a:r>
            <a:r>
              <a:rPr lang="en-US" altLang="ja-JP" sz="1000" i="0" u="sng" strike="noStrike" dirty="0">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a:t>
            </a:r>
            <a:r>
              <a:rPr lang="ja-JP" altLang="en-US" sz="1000" i="0" u="sng" strike="noStrike" dirty="0">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よくある質問  </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17</a:t>
            </a:r>
            <a:endParaRPr lang="en-US" altLang="ja-JP" sz="1000" i="0" u="sng" strike="noStrike" dirty="0">
              <a:effectLst/>
              <a:uFill>
                <a:solidFill>
                  <a:schemeClr val="bg1"/>
                </a:solidFill>
              </a:uFill>
              <a:latin typeface="+mn-ea"/>
            </a:endParaRPr>
          </a:p>
          <a:p>
            <a:pPr marL="0" indent="0">
              <a:spcBef>
                <a:spcPts val="300"/>
              </a:spcBef>
              <a:buNone/>
            </a:pPr>
            <a:endParaRPr lang="en-US" altLang="ja-JP" sz="1150" b="0" i="0" u="sng" strike="noStrike" dirty="0">
              <a:effectLst/>
              <a:uFill>
                <a:solidFill>
                  <a:schemeClr val="bg1"/>
                </a:solidFill>
              </a:uFill>
              <a:latin typeface="+mn-ea"/>
            </a:endParaRPr>
          </a:p>
        </p:txBody>
      </p:sp>
    </p:spTree>
    <p:extLst>
      <p:ext uri="{BB962C8B-B14F-4D97-AF65-F5344CB8AC3E}">
        <p14:creationId xmlns:p14="http://schemas.microsoft.com/office/powerpoint/2010/main" val="214669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858444"/>
          </a:xfrm>
        </p:spPr>
        <p:txBody>
          <a:bodyPr>
            <a:normAutofit/>
          </a:bodyPr>
          <a:lstStyle/>
          <a:p>
            <a:pPr marL="0" indent="0">
              <a:buNone/>
            </a:pPr>
            <a:r>
              <a:rPr lang="ja-JP" altLang="en-US" sz="1100" b="0" dirty="0"/>
              <a:t>キンクラは日々の打刻や勤務表の提出のほか、各種申請の提出管理ができるクラウド勤怠システムです。</a:t>
            </a:r>
            <a:endParaRPr lang="en-US" altLang="ja-JP" sz="1100" b="0" dirty="0"/>
          </a:p>
          <a:p>
            <a:pPr marL="0" indent="0">
              <a:buNone/>
            </a:pPr>
            <a:r>
              <a:rPr lang="ja-JP" altLang="en-US" sz="1100" b="0" dirty="0"/>
              <a:t>パソコンやスマートフォンから</a:t>
            </a:r>
            <a:r>
              <a:rPr lang="en-US" altLang="ja-JP" sz="1100" b="0" dirty="0"/>
              <a:t>Web</a:t>
            </a:r>
            <a:r>
              <a:rPr lang="ja-JP" altLang="en-US" sz="1100" b="0" dirty="0"/>
              <a:t>上にアクセスするか、専用のスマートフォンアプリから操作が可能です。</a:t>
            </a:r>
            <a:endParaRPr lang="en-US" altLang="ja-JP" sz="11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キンクラとは？</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dirty="0">
                <a:solidFill>
                  <a:schemeClr val="bg1"/>
                </a:solidFill>
              </a:rPr>
              <a:t>キンクラの概要</a:t>
            </a:r>
          </a:p>
        </p:txBody>
      </p:sp>
      <p:graphicFrame>
        <p:nvGraphicFramePr>
          <p:cNvPr id="48" name="表 48">
            <a:extLst>
              <a:ext uri="{FF2B5EF4-FFF2-40B4-BE49-F238E27FC236}">
                <a16:creationId xmlns:a16="http://schemas.microsoft.com/office/drawing/2014/main" id="{08739C50-F5C3-D07C-7870-2A6CA4B19212}"/>
              </a:ext>
            </a:extLst>
          </p:cNvPr>
          <p:cNvGraphicFramePr>
            <a:graphicFrameLocks noGrp="1"/>
          </p:cNvGraphicFramePr>
          <p:nvPr>
            <p:extLst>
              <p:ext uri="{D42A27DB-BD31-4B8C-83A1-F6EECF244321}">
                <p14:modId xmlns:p14="http://schemas.microsoft.com/office/powerpoint/2010/main" val="3997206796"/>
              </p:ext>
            </p:extLst>
          </p:nvPr>
        </p:nvGraphicFramePr>
        <p:xfrm>
          <a:off x="1143000" y="2258738"/>
          <a:ext cx="4572000" cy="128591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51026408"/>
                    </a:ext>
                  </a:extLst>
                </a:gridCol>
                <a:gridCol w="2286000">
                  <a:extLst>
                    <a:ext uri="{9D8B030D-6E8A-4147-A177-3AD203B41FA5}">
                      <a16:colId xmlns:a16="http://schemas.microsoft.com/office/drawing/2014/main" val="466626326"/>
                    </a:ext>
                  </a:extLst>
                </a:gridCol>
              </a:tblGrid>
              <a:tr h="271102">
                <a:tc>
                  <a:txBody>
                    <a:bodyPr/>
                    <a:lstStyle/>
                    <a:p>
                      <a:pPr algn="ctr"/>
                      <a:r>
                        <a:rPr kumimoji="1" lang="en-US" altLang="ja-JP" sz="1100" dirty="0">
                          <a:solidFill>
                            <a:schemeClr val="tx1"/>
                          </a:solidFill>
                        </a:rPr>
                        <a:t>App Store</a:t>
                      </a:r>
                      <a:endParaRPr kumimoji="1" lang="ja-JP" altLang="en-US" sz="1100" dirty="0">
                        <a:solidFill>
                          <a:schemeClr val="tx1"/>
                        </a:solidFill>
                      </a:endParaRPr>
                    </a:p>
                  </a:txBody>
                  <a:tcPr>
                    <a:lnL w="12700" cmpd="sng">
                      <a:noFill/>
                    </a:lnL>
                    <a:lnR w="19050" cap="flat" cmpd="sng" algn="ctr">
                      <a:solidFill>
                        <a:schemeClr val="bg1">
                          <a:lumMod val="50000"/>
                        </a:schemeClr>
                      </a:solidFill>
                      <a:prstDash val="dot"/>
                      <a:round/>
                      <a:headEnd type="none" w="med" len="med"/>
                      <a:tailEnd type="none" w="med" len="med"/>
                    </a:lnR>
                    <a:lnT w="12700" cmpd="sng">
                      <a:noFill/>
                    </a:lnT>
                    <a:lnB w="190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00C9B7">
                        <a:alpha val="10196"/>
                      </a:srgbClr>
                    </a:solidFill>
                  </a:tcPr>
                </a:tc>
                <a:tc>
                  <a:txBody>
                    <a:bodyPr/>
                    <a:lstStyle/>
                    <a:p>
                      <a:pPr algn="ctr"/>
                      <a:r>
                        <a:rPr kumimoji="1" lang="en-US" altLang="ja-JP" sz="1100" dirty="0">
                          <a:solidFill>
                            <a:schemeClr val="tx1"/>
                          </a:solidFill>
                        </a:rPr>
                        <a:t>Google Play</a:t>
                      </a:r>
                      <a:endParaRPr kumimoji="1" lang="ja-JP" altLang="en-US" sz="1100" dirty="0">
                        <a:solidFill>
                          <a:schemeClr val="tx1"/>
                        </a:solidFill>
                      </a:endParaRPr>
                    </a:p>
                  </a:txBody>
                  <a:tcPr>
                    <a:lnL w="19050" cap="flat" cmpd="sng" algn="ctr">
                      <a:solidFill>
                        <a:schemeClr val="bg1">
                          <a:lumMod val="50000"/>
                        </a:schemeClr>
                      </a:solidFill>
                      <a:prstDash val="dot"/>
                      <a:round/>
                      <a:headEnd type="none" w="med" len="med"/>
                      <a:tailEnd type="none" w="med" len="med"/>
                    </a:lnL>
                    <a:lnR w="12700" cmpd="sng">
                      <a:noFill/>
                    </a:lnR>
                    <a:lnT w="12700" cmpd="sng">
                      <a:noFill/>
                    </a:lnT>
                    <a:lnB w="190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00C9B7">
                        <a:alpha val="10196"/>
                      </a:srgbClr>
                    </a:solidFill>
                  </a:tcPr>
                </a:tc>
                <a:extLst>
                  <a:ext uri="{0D108BD9-81ED-4DB2-BD59-A6C34878D82A}">
                    <a16:rowId xmlns:a16="http://schemas.microsoft.com/office/drawing/2014/main" val="1014620405"/>
                  </a:ext>
                </a:extLst>
              </a:tr>
              <a:tr h="1014814">
                <a:tc>
                  <a:txBody>
                    <a:bodyPr/>
                    <a:lstStyle/>
                    <a:p>
                      <a:endParaRPr kumimoji="1" lang="ja-JP" altLang="en-US" sz="1100" dirty="0">
                        <a:solidFill>
                          <a:schemeClr val="tx1"/>
                        </a:solidFill>
                      </a:endParaRPr>
                    </a:p>
                  </a:txBody>
                  <a:tcPr>
                    <a:lnL w="12700" cmpd="sng">
                      <a:noFill/>
                    </a:lnL>
                    <a:lnR w="19050" cap="flat" cmpd="sng" algn="ctr">
                      <a:solidFill>
                        <a:schemeClr val="bg1">
                          <a:lumMod val="50000"/>
                        </a:schemeClr>
                      </a:solidFill>
                      <a:prstDash val="dot"/>
                      <a:round/>
                      <a:headEnd type="none" w="med" len="med"/>
                      <a:tailEnd type="none" w="med" len="med"/>
                    </a:lnR>
                    <a:lnT w="1905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100" dirty="0">
                        <a:solidFill>
                          <a:schemeClr val="tx1"/>
                        </a:solidFill>
                      </a:endParaRPr>
                    </a:p>
                  </a:txBody>
                  <a:tcPr>
                    <a:lnL w="19050" cap="flat" cmpd="sng" algn="ctr">
                      <a:solidFill>
                        <a:schemeClr val="bg1">
                          <a:lumMod val="50000"/>
                        </a:schemeClr>
                      </a:solidFill>
                      <a:prstDash val="dot"/>
                      <a:round/>
                      <a:headEnd type="none" w="med" len="med"/>
                      <a:tailEnd type="none" w="med" len="med"/>
                    </a:lnL>
                    <a:lnR w="12700" cmpd="sng">
                      <a:noFill/>
                    </a:lnR>
                    <a:lnT w="1905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6938220"/>
                  </a:ext>
                </a:extLst>
              </a:tr>
            </a:tbl>
          </a:graphicData>
        </a:graphic>
      </p:graphicFrame>
      <p:pic>
        <p:nvPicPr>
          <p:cNvPr id="52" name="図 51" descr="QR コード&#10;&#10;自動的に生成された説明">
            <a:extLst>
              <a:ext uri="{FF2B5EF4-FFF2-40B4-BE49-F238E27FC236}">
                <a16:creationId xmlns:a16="http://schemas.microsoft.com/office/drawing/2014/main" id="{E1BA1A61-AC6A-00F2-0D2F-E63666D97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829" y="2574595"/>
            <a:ext cx="962918" cy="962918"/>
          </a:xfrm>
          <a:prstGeom prst="rect">
            <a:avLst/>
          </a:prstGeom>
        </p:spPr>
      </p:pic>
      <p:pic>
        <p:nvPicPr>
          <p:cNvPr id="54" name="図 53" descr="QR コード&#10;&#10;自動的に生成された説明">
            <a:extLst>
              <a:ext uri="{FF2B5EF4-FFF2-40B4-BE49-F238E27FC236}">
                <a16:creationId xmlns:a16="http://schemas.microsoft.com/office/drawing/2014/main" id="{B1C43080-33F5-3AF4-CBA4-BC7E26E9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80" y="2572170"/>
            <a:ext cx="941502" cy="941502"/>
          </a:xfrm>
          <a:prstGeom prst="rect">
            <a:avLst/>
          </a:prstGeom>
        </p:spPr>
      </p:pic>
      <p:pic>
        <p:nvPicPr>
          <p:cNvPr id="3" name="図 2">
            <a:extLst>
              <a:ext uri="{FF2B5EF4-FFF2-40B4-BE49-F238E27FC236}">
                <a16:creationId xmlns:a16="http://schemas.microsoft.com/office/drawing/2014/main" id="{757F03A3-4BAA-1077-21E9-9EC448E0CE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9636" y="3666625"/>
            <a:ext cx="3034442" cy="3040256"/>
          </a:xfrm>
          <a:prstGeom prst="rect">
            <a:avLst/>
          </a:prstGeom>
        </p:spPr>
      </p:pic>
      <p:grpSp>
        <p:nvGrpSpPr>
          <p:cNvPr id="46" name="グループ化 45">
            <a:extLst>
              <a:ext uri="{FF2B5EF4-FFF2-40B4-BE49-F238E27FC236}">
                <a16:creationId xmlns:a16="http://schemas.microsoft.com/office/drawing/2014/main" id="{2F1ABA17-A8BF-5DA5-C5B5-0A02A47FAE4B}"/>
              </a:ext>
            </a:extLst>
          </p:cNvPr>
          <p:cNvGrpSpPr/>
          <p:nvPr/>
        </p:nvGrpSpPr>
        <p:grpSpPr>
          <a:xfrm>
            <a:off x="3429000" y="6628603"/>
            <a:ext cx="2762830" cy="1713273"/>
            <a:chOff x="3586735" y="7442769"/>
            <a:chExt cx="2579204" cy="1713273"/>
          </a:xfrm>
        </p:grpSpPr>
        <p:sp>
          <p:nvSpPr>
            <p:cNvPr id="30" name="コンテンツ プレースホルダー 3">
              <a:extLst>
                <a:ext uri="{FF2B5EF4-FFF2-40B4-BE49-F238E27FC236}">
                  <a16:creationId xmlns:a16="http://schemas.microsoft.com/office/drawing/2014/main" id="{B621F3E7-A307-DD90-04D0-91082841582F}"/>
                </a:ext>
              </a:extLst>
            </p:cNvPr>
            <p:cNvSpPr txBox="1">
              <a:spLocks/>
            </p:cNvSpPr>
            <p:nvPr/>
          </p:nvSpPr>
          <p:spPr>
            <a:xfrm>
              <a:off x="3586735" y="8141001"/>
              <a:ext cx="2579204" cy="1015041"/>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r">
                <a:buFontTx/>
                <a:buNone/>
              </a:pPr>
              <a:r>
                <a:rPr lang="ja-JP" altLang="en-US" sz="800" b="0" dirty="0"/>
                <a:t>「打刻」画面から出勤・退勤・休憩打刻</a:t>
              </a:r>
              <a:endParaRPr lang="en-US" altLang="ja-JP" sz="800" b="0" dirty="0"/>
            </a:p>
            <a:p>
              <a:pPr marL="0" indent="0" algn="r">
                <a:buFontTx/>
                <a:buNone/>
              </a:pPr>
              <a:r>
                <a:rPr lang="ja-JP" altLang="en-US" sz="800" b="0" dirty="0"/>
                <a:t>を行いましょう。</a:t>
              </a:r>
            </a:p>
            <a:p>
              <a:pPr marL="0" indent="0" algn="r">
                <a:buFontTx/>
                <a:buNone/>
              </a:pPr>
              <a:r>
                <a:rPr lang="ja-JP" altLang="en-US" sz="800" dirty="0">
                  <a:solidFill>
                    <a:srgbClr val="00C9B7"/>
                  </a:solidFill>
                </a:rPr>
                <a:t>　</a:t>
              </a:r>
              <a:r>
                <a:rPr lang="ja-JP" altLang="en-US" sz="800" dirty="0">
                  <a:solidFill>
                    <a:srgbClr val="00C9B7"/>
                  </a:solidFill>
                  <a:hlinkClick r:id="rId7" action="ppaction://hlinksldjump">
                    <a:extLst>
                      <a:ext uri="{A12FA001-AC4F-418D-AE19-62706E023703}">
                        <ahyp:hlinkClr xmlns:ahyp="http://schemas.microsoft.com/office/drawing/2018/hyperlinkcolor" val="tx"/>
                      </a:ext>
                    </a:extLst>
                  </a:hlinkClick>
                </a:rPr>
                <a:t>▶ 打刻（タイムカード）で勤務実績を記録する</a:t>
              </a:r>
              <a:endParaRPr lang="ja-JP" altLang="en-US" sz="800" dirty="0">
                <a:solidFill>
                  <a:srgbClr val="00C9B7"/>
                </a:solidFill>
              </a:endParaRPr>
            </a:p>
          </p:txBody>
        </p:sp>
        <p:sp>
          <p:nvSpPr>
            <p:cNvPr id="32" name="テキスト ボックス 31">
              <a:extLst>
                <a:ext uri="{FF2B5EF4-FFF2-40B4-BE49-F238E27FC236}">
                  <a16:creationId xmlns:a16="http://schemas.microsoft.com/office/drawing/2014/main" id="{99425781-9B8C-FE78-47E4-D3D940B5940A}"/>
                </a:ext>
              </a:extLst>
            </p:cNvPr>
            <p:cNvSpPr txBox="1"/>
            <p:nvPr/>
          </p:nvSpPr>
          <p:spPr>
            <a:xfrm>
              <a:off x="4380141" y="7701709"/>
              <a:ext cx="1785798" cy="276999"/>
            </a:xfrm>
            <a:prstGeom prst="rect">
              <a:avLst/>
            </a:prstGeom>
            <a:noFill/>
          </p:spPr>
          <p:txBody>
            <a:bodyPr wrap="square" rtlCol="0">
              <a:spAutoFit/>
            </a:bodyPr>
            <a:lstStyle/>
            <a:p>
              <a:pPr algn="r"/>
              <a:r>
                <a:rPr kumimoji="1" lang="ja-JP" altLang="en-US" sz="1200" b="1" dirty="0"/>
                <a:t>打刻をしましょう</a:t>
              </a:r>
            </a:p>
          </p:txBody>
        </p:sp>
        <p:cxnSp>
          <p:nvCxnSpPr>
            <p:cNvPr id="33" name="直線コネクタ 32">
              <a:extLst>
                <a:ext uri="{FF2B5EF4-FFF2-40B4-BE49-F238E27FC236}">
                  <a16:creationId xmlns:a16="http://schemas.microsoft.com/office/drawing/2014/main" id="{75657A36-249A-4632-499E-22AD0700C6AA}"/>
                </a:ext>
              </a:extLst>
            </p:cNvPr>
            <p:cNvCxnSpPr>
              <a:cxnSpLocks/>
            </p:cNvCxnSpPr>
            <p:nvPr/>
          </p:nvCxnSpPr>
          <p:spPr>
            <a:xfrm>
              <a:off x="4856480" y="7994246"/>
              <a:ext cx="12146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0059B95B-2FE4-8560-894C-B5A3933F89E7}"/>
                </a:ext>
              </a:extLst>
            </p:cNvPr>
            <p:cNvSpPr/>
            <p:nvPr/>
          </p:nvSpPr>
          <p:spPr>
            <a:xfrm>
              <a:off x="5056140" y="7442769"/>
              <a:ext cx="1014985" cy="237419"/>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勤務日当日</a:t>
              </a:r>
            </a:p>
          </p:txBody>
        </p:sp>
      </p:grpSp>
      <p:grpSp>
        <p:nvGrpSpPr>
          <p:cNvPr id="45" name="グループ化 44">
            <a:extLst>
              <a:ext uri="{FF2B5EF4-FFF2-40B4-BE49-F238E27FC236}">
                <a16:creationId xmlns:a16="http://schemas.microsoft.com/office/drawing/2014/main" id="{18F8AFC7-F3E2-5B54-B620-2E1C471092B8}"/>
              </a:ext>
            </a:extLst>
          </p:cNvPr>
          <p:cNvGrpSpPr/>
          <p:nvPr/>
        </p:nvGrpSpPr>
        <p:grpSpPr>
          <a:xfrm>
            <a:off x="582371" y="6628603"/>
            <a:ext cx="2846630" cy="1435087"/>
            <a:chOff x="471488" y="7337782"/>
            <a:chExt cx="2952481" cy="1435087"/>
          </a:xfrm>
        </p:grpSpPr>
        <p:sp>
          <p:nvSpPr>
            <p:cNvPr id="38" name="コンテンツ プレースホルダー 3">
              <a:extLst>
                <a:ext uri="{FF2B5EF4-FFF2-40B4-BE49-F238E27FC236}">
                  <a16:creationId xmlns:a16="http://schemas.microsoft.com/office/drawing/2014/main" id="{B688EFB9-88E0-0E19-E742-CE2694D03C0D}"/>
                </a:ext>
              </a:extLst>
            </p:cNvPr>
            <p:cNvSpPr txBox="1">
              <a:spLocks/>
            </p:cNvSpPr>
            <p:nvPr/>
          </p:nvSpPr>
          <p:spPr>
            <a:xfrm>
              <a:off x="471488" y="8051552"/>
              <a:ext cx="2952259" cy="721317"/>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800" b="0" dirty="0"/>
                <a:t>「勤務表」画面より月の勤務データの確認、</a:t>
              </a:r>
              <a:endParaRPr lang="en-US" altLang="ja-JP" sz="800" b="0" dirty="0"/>
            </a:p>
            <a:p>
              <a:pPr marL="0" indent="0">
                <a:buFontTx/>
                <a:buNone/>
              </a:pPr>
              <a:r>
                <a:rPr lang="ja-JP" altLang="en-US" sz="800" b="0" dirty="0"/>
                <a:t>および勤務表の提出を行いましょう。</a:t>
              </a:r>
            </a:p>
            <a:p>
              <a:pPr marL="0" indent="0">
                <a:buFontTx/>
                <a:buNone/>
              </a:pPr>
              <a:r>
                <a:rPr lang="ja-JP" altLang="en-US" sz="800" dirty="0">
                  <a:solidFill>
                    <a:srgbClr val="00C9B7"/>
                  </a:solidFill>
                  <a:hlinkClick r:id="rId8" action="ppaction://hlinksldjump">
                    <a:extLst>
                      <a:ext uri="{A12FA001-AC4F-418D-AE19-62706E023703}">
                        <ahyp:hlinkClr xmlns:ahyp="http://schemas.microsoft.com/office/drawing/2018/hyperlinkcolor" val="tx"/>
                      </a:ext>
                    </a:extLst>
                  </a:hlinkClick>
                </a:rPr>
                <a:t>▶勤務表を提出する</a:t>
              </a:r>
              <a:endParaRPr lang="ja-JP" altLang="en-US" sz="800" dirty="0">
                <a:solidFill>
                  <a:srgbClr val="00C9B7"/>
                </a:solidFill>
              </a:endParaRPr>
            </a:p>
          </p:txBody>
        </p:sp>
        <p:sp>
          <p:nvSpPr>
            <p:cNvPr id="40" name="テキスト ボックス 39">
              <a:extLst>
                <a:ext uri="{FF2B5EF4-FFF2-40B4-BE49-F238E27FC236}">
                  <a16:creationId xmlns:a16="http://schemas.microsoft.com/office/drawing/2014/main" id="{2022AEA0-C817-1CAE-23D3-FEF2A6010758}"/>
                </a:ext>
              </a:extLst>
            </p:cNvPr>
            <p:cNvSpPr txBox="1"/>
            <p:nvPr/>
          </p:nvSpPr>
          <p:spPr>
            <a:xfrm>
              <a:off x="481567" y="7587504"/>
              <a:ext cx="2942402" cy="276999"/>
            </a:xfrm>
            <a:prstGeom prst="rect">
              <a:avLst/>
            </a:prstGeom>
            <a:noFill/>
          </p:spPr>
          <p:txBody>
            <a:bodyPr wrap="square" rtlCol="0">
              <a:spAutoFit/>
            </a:bodyPr>
            <a:lstStyle/>
            <a:p>
              <a:r>
                <a:rPr kumimoji="1" lang="ja-JP" altLang="en-US" sz="1200" b="1" dirty="0"/>
                <a:t>勤務表を提出しましょう</a:t>
              </a:r>
            </a:p>
          </p:txBody>
        </p:sp>
        <p:cxnSp>
          <p:nvCxnSpPr>
            <p:cNvPr id="41" name="直線コネクタ 40">
              <a:extLst>
                <a:ext uri="{FF2B5EF4-FFF2-40B4-BE49-F238E27FC236}">
                  <a16:creationId xmlns:a16="http://schemas.microsoft.com/office/drawing/2014/main" id="{DD17FD1F-0943-B470-FF90-B62A0D94A91C}"/>
                </a:ext>
              </a:extLst>
            </p:cNvPr>
            <p:cNvCxnSpPr>
              <a:cxnSpLocks/>
            </p:cNvCxnSpPr>
            <p:nvPr/>
          </p:nvCxnSpPr>
          <p:spPr>
            <a:xfrm>
              <a:off x="558800" y="7889259"/>
              <a:ext cx="1712913" cy="961"/>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F5F3828-ED3C-BEBE-E03F-F5698826BB3A}"/>
                </a:ext>
              </a:extLst>
            </p:cNvPr>
            <p:cNvSpPr/>
            <p:nvPr/>
          </p:nvSpPr>
          <p:spPr>
            <a:xfrm>
              <a:off x="598880" y="7337782"/>
              <a:ext cx="1014985" cy="232027"/>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月末</a:t>
              </a:r>
            </a:p>
          </p:txBody>
        </p:sp>
        <p:sp>
          <p:nvSpPr>
            <p:cNvPr id="9" name="テキスト ボックス 8">
              <a:extLst>
                <a:ext uri="{FF2B5EF4-FFF2-40B4-BE49-F238E27FC236}">
                  <a16:creationId xmlns:a16="http://schemas.microsoft.com/office/drawing/2014/main" id="{92AC0AFF-C94F-DC76-24B2-C096AB92E9DC}"/>
                </a:ext>
              </a:extLst>
            </p:cNvPr>
            <p:cNvSpPr txBox="1"/>
            <p:nvPr/>
          </p:nvSpPr>
          <p:spPr>
            <a:xfrm>
              <a:off x="1591546" y="7420916"/>
              <a:ext cx="800219" cy="184666"/>
            </a:xfrm>
            <a:prstGeom prst="rect">
              <a:avLst/>
            </a:prstGeom>
            <a:noFill/>
          </p:spPr>
          <p:txBody>
            <a:bodyPr wrap="none" rtlCol="0">
              <a:spAutoFit/>
            </a:bodyPr>
            <a:lstStyle/>
            <a:p>
              <a:r>
                <a:rPr kumimoji="1" lang="en-US" altLang="ja-JP" sz="600" dirty="0">
                  <a:latin typeface="+mn-ea"/>
                </a:rPr>
                <a:t>※</a:t>
              </a:r>
              <a:r>
                <a:rPr kumimoji="1" lang="ja-JP" altLang="en-US" sz="600" dirty="0">
                  <a:latin typeface="+mn-ea"/>
                </a:rPr>
                <a:t>月末締めの場合</a:t>
              </a:r>
            </a:p>
          </p:txBody>
        </p:sp>
      </p:grpSp>
    </p:spTree>
    <p:extLst>
      <p:ext uri="{BB962C8B-B14F-4D97-AF65-F5344CB8AC3E}">
        <p14:creationId xmlns:p14="http://schemas.microsoft.com/office/powerpoint/2010/main" val="45203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29"/>
            <a:ext cx="5915025" cy="7995497"/>
          </a:xfrm>
        </p:spPr>
        <p:txBody>
          <a:bodyPr>
            <a:normAutofit/>
          </a:bodyPr>
          <a:lstStyle/>
          <a:p>
            <a:pPr>
              <a:lnSpc>
                <a:spcPct val="150000"/>
              </a:lnSpc>
              <a:buFont typeface="+mj-lt"/>
              <a:buAutoNum type="arabicPeriod"/>
            </a:pPr>
            <a:r>
              <a:rPr lang="ja-JP" altLang="en-US" sz="1000" b="0" dirty="0"/>
              <a:t>管理者側でアカウントが作成された後キンクラから送付されるメールの</a:t>
            </a:r>
            <a:r>
              <a:rPr lang="en-US" altLang="ja-JP" sz="1000" b="0" dirty="0"/>
              <a:t>URL</a:t>
            </a:r>
            <a:r>
              <a:rPr lang="ja-JP" altLang="en-US" sz="1000" b="0" dirty="0"/>
              <a:t>をクリックし、</a:t>
            </a:r>
            <a:br>
              <a:rPr lang="en-US" altLang="ja-JP" sz="1000" b="0" dirty="0"/>
            </a:br>
            <a:r>
              <a:rPr lang="ja-JP" altLang="en-US" sz="1000" b="0" dirty="0"/>
              <a:t>「パスワード再設定画面」にアクセスします。</a:t>
            </a:r>
            <a:br>
              <a:rPr lang="en-US" altLang="ja-JP" sz="1000" b="0" dirty="0"/>
            </a:br>
            <a:r>
              <a:rPr lang="en-US" altLang="ja-JP" sz="900" b="0" dirty="0">
                <a:solidFill>
                  <a:schemeClr val="bg1">
                    <a:lumMod val="50000"/>
                  </a:schemeClr>
                </a:solidFill>
              </a:rPr>
              <a:t>※URL</a:t>
            </a:r>
            <a:r>
              <a:rPr lang="ja-JP" altLang="en-US" sz="900" b="0" dirty="0">
                <a:solidFill>
                  <a:schemeClr val="bg1">
                    <a:lumMod val="50000"/>
                  </a:schemeClr>
                </a:solidFill>
              </a:rPr>
              <a:t>は有効期限の</a:t>
            </a:r>
            <a:r>
              <a:rPr lang="en-US" altLang="ja-JP" sz="900" b="0" dirty="0">
                <a:solidFill>
                  <a:schemeClr val="bg1">
                    <a:lumMod val="50000"/>
                  </a:schemeClr>
                </a:solidFill>
              </a:rPr>
              <a:t>7</a:t>
            </a:r>
            <a:r>
              <a:rPr lang="ja-JP" altLang="en-US" sz="900" b="0" dirty="0">
                <a:solidFill>
                  <a:schemeClr val="bg1">
                    <a:lumMod val="50000"/>
                  </a:schemeClr>
                </a:solidFill>
              </a:rPr>
              <a:t>日を過ぎると無効となります。</a:t>
            </a:r>
            <a:endParaRPr lang="en-US" altLang="ja-JP" sz="900" b="0" dirty="0">
              <a:solidFill>
                <a:schemeClr val="bg1">
                  <a:lumMod val="50000"/>
                </a:schemeClr>
              </a:solidFill>
            </a:endParaRPr>
          </a:p>
          <a:p>
            <a:pPr>
              <a:lnSpc>
                <a:spcPct val="150000"/>
              </a:lnSpc>
              <a:buFont typeface="+mj-lt"/>
              <a:buAutoNum type="arabicPeriod"/>
            </a:pPr>
            <a:r>
              <a:rPr lang="ja-JP" altLang="en-US" sz="1000" b="0" dirty="0"/>
              <a:t>「パスワード再設定画面」にてパスワードの設定を行います。</a:t>
            </a:r>
            <a:br>
              <a:rPr lang="en-US" altLang="ja-JP" sz="1000" b="0" dirty="0"/>
            </a:br>
            <a:r>
              <a:rPr lang="en-US" altLang="ja-JP" sz="1000" b="0" dirty="0"/>
              <a:t>8</a:t>
            </a:r>
            <a:r>
              <a:rPr lang="ja-JP" altLang="en-US" sz="1000" b="0" dirty="0"/>
              <a:t>文字以上、</a:t>
            </a:r>
            <a:r>
              <a:rPr lang="en-US" altLang="ja-JP" sz="1000" b="0" dirty="0"/>
              <a:t>36</a:t>
            </a:r>
            <a:r>
              <a:rPr lang="ja-JP" altLang="en-US" sz="1000" b="0" dirty="0"/>
              <a:t>文字以内で半角英字</a:t>
            </a:r>
            <a:r>
              <a:rPr lang="en-US" altLang="ja-JP" sz="1000" b="0" dirty="0"/>
              <a:t>&amp;</a:t>
            </a:r>
            <a:r>
              <a:rPr lang="ja-JP" altLang="en-US" sz="1000" b="0" dirty="0"/>
              <a:t>半角数字を含めたパスワードを設定してください。</a:t>
            </a: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r>
              <a:rPr lang="ja-JP" altLang="en-US" sz="1000" b="0" dirty="0"/>
              <a:t>パスワードの設定が完了するとログイン画面が表示されます。</a:t>
            </a:r>
            <a:br>
              <a:rPr lang="en-US" altLang="ja-JP" sz="1000" b="0" dirty="0"/>
            </a:br>
            <a:r>
              <a:rPr lang="ja-JP" altLang="en-US" sz="1000" b="0" dirty="0"/>
              <a:t>ご自身のメールアドレスと設定したパスワードを使用してログインします。</a:t>
            </a:r>
            <a:br>
              <a:rPr lang="en-US" altLang="ja-JP" sz="1000" b="0"/>
            </a:br>
            <a:br>
              <a:rPr lang="en-US" altLang="ja-JP" sz="1000" b="0"/>
            </a:br>
            <a:br>
              <a:rPr lang="en-US" altLang="ja-JP" sz="1000" b="0"/>
            </a:br>
            <a:br>
              <a:rPr lang="en-US" altLang="ja-JP" sz="1000" b="0"/>
            </a:br>
            <a:br>
              <a:rPr lang="en-US" altLang="ja-JP" sz="1000" b="0"/>
            </a:br>
            <a:br>
              <a:rPr lang="en-US" altLang="ja-JP" sz="1000" b="0"/>
            </a:br>
            <a:br>
              <a:rPr lang="en-US" altLang="ja-JP" sz="1000" b="0"/>
            </a:br>
            <a:br>
              <a:rPr lang="en-US" altLang="ja-JP" sz="1000" b="0"/>
            </a:br>
            <a:br>
              <a:rPr lang="en-US" altLang="ja-JP" sz="1000" b="0"/>
            </a:br>
            <a:br>
              <a:rPr lang="en-US" altLang="ja-JP" sz="1000" b="0"/>
            </a:br>
            <a:br>
              <a:rPr lang="en-US" altLang="ja-JP" sz="1000" b="0" dirty="0"/>
            </a:br>
            <a:endParaRPr lang="en-US" altLang="ja-JP" sz="1000" b="0" dirty="0"/>
          </a:p>
          <a:p>
            <a:pPr>
              <a:lnSpc>
                <a:spcPct val="150000"/>
              </a:lnSpc>
              <a:buFont typeface="+mj-lt"/>
              <a:buAutoNum type="arabicPeriod"/>
            </a:pPr>
            <a:r>
              <a:rPr lang="ja-JP" altLang="en-US" sz="1000" b="0" dirty="0"/>
              <a:t>打刻画面が表示されたら、アカウント登録・初回ログイン完了です。</a:t>
            </a:r>
            <a:br>
              <a:rPr lang="en-US" altLang="ja-JP" sz="1000" b="0" dirty="0"/>
            </a:br>
            <a:endParaRPr lang="ja-JP" altLang="en-US" sz="10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アカウント発行からログインまで</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7C6E87EC-9DC8-3170-46E5-51529F31713A}"/>
              </a:ext>
            </a:extLst>
          </p:cNvPr>
          <p:cNvPicPr>
            <a:picLocks noChangeAspect="1"/>
          </p:cNvPicPr>
          <p:nvPr/>
        </p:nvPicPr>
        <p:blipFill rotWithShape="1">
          <a:blip r:embed="rId2"/>
          <a:srcRect l="27668" t="9140" r="28143" b="39602"/>
          <a:stretch/>
        </p:blipFill>
        <p:spPr>
          <a:xfrm>
            <a:off x="1860823" y="2720483"/>
            <a:ext cx="3136353" cy="1950578"/>
          </a:xfrm>
          <a:prstGeom prst="rect">
            <a:avLst/>
          </a:prstGeom>
          <a:ln w="19050">
            <a:solidFill>
              <a:schemeClr val="bg1">
                <a:lumMod val="75000"/>
              </a:schemeClr>
            </a:solidFill>
          </a:ln>
        </p:spPr>
      </p:pic>
      <p:pic>
        <p:nvPicPr>
          <p:cNvPr id="19" name="図 18">
            <a:extLst>
              <a:ext uri="{FF2B5EF4-FFF2-40B4-BE49-F238E27FC236}">
                <a16:creationId xmlns:a16="http://schemas.microsoft.com/office/drawing/2014/main" id="{41F2E6B5-1DBD-C64D-82CC-70E0C9E80796}"/>
              </a:ext>
            </a:extLst>
          </p:cNvPr>
          <p:cNvPicPr>
            <a:picLocks noChangeAspect="1"/>
          </p:cNvPicPr>
          <p:nvPr/>
        </p:nvPicPr>
        <p:blipFill rotWithShape="1">
          <a:blip r:embed="rId3"/>
          <a:srcRect l="33889" t="11010" r="34343" b="-330"/>
          <a:stretch/>
        </p:blipFill>
        <p:spPr>
          <a:xfrm>
            <a:off x="2637366" y="5234940"/>
            <a:ext cx="1583268" cy="2386828"/>
          </a:xfrm>
          <a:prstGeom prst="rect">
            <a:avLst/>
          </a:prstGeom>
          <a:ln w="19050">
            <a:solidFill>
              <a:schemeClr val="bg1">
                <a:lumMod val="75000"/>
              </a:schemeClr>
            </a:solidFill>
          </a:ln>
        </p:spPr>
      </p:pic>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lstStyle/>
          <a:p>
            <a:fld id="{EA679865-3015-46FE-BF55-6D5697F8D5B7}" type="slidenum">
              <a:rPr kumimoji="1" lang="ja-JP" altLang="en-US" smtClean="0"/>
              <a:pPr/>
              <a:t>4</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3" name="グラフィックス 19">
            <a:extLst>
              <a:ext uri="{FF2B5EF4-FFF2-40B4-BE49-F238E27FC236}">
                <a16:creationId xmlns:a16="http://schemas.microsoft.com/office/drawing/2014/main" id="{202A8C2D-8F91-A547-126C-36E2461FB1C5}"/>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2.</a:t>
            </a:r>
            <a:r>
              <a:rPr lang="ja-JP" altLang="en-US" b="1" dirty="0">
                <a:solidFill>
                  <a:schemeClr val="bg1"/>
                </a:solidFill>
              </a:rPr>
              <a:t>アカウント登録について</a:t>
            </a:r>
          </a:p>
        </p:txBody>
      </p:sp>
    </p:spTree>
    <p:extLst>
      <p:ext uri="{BB962C8B-B14F-4D97-AF65-F5344CB8AC3E}">
        <p14:creationId xmlns:p14="http://schemas.microsoft.com/office/powerpoint/2010/main" val="393114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出勤</a:t>
              </a:r>
              <a:r>
                <a:rPr kumimoji="1" lang="en-US" altLang="ja-JP" sz="1400" b="1" dirty="0"/>
                <a:t>/</a:t>
              </a:r>
              <a:r>
                <a:rPr kumimoji="1" lang="ja-JP" altLang="en-US" sz="1400" b="1" dirty="0"/>
                <a:t>退勤</a:t>
              </a:r>
              <a:r>
                <a:rPr kumimoji="1" lang="en-US" altLang="ja-JP" sz="1400" b="1" dirty="0"/>
                <a:t>/</a:t>
              </a:r>
              <a:r>
                <a:rPr kumimoji="1" lang="ja-JP" altLang="en-US" sz="1400" b="1" dirty="0"/>
                <a:t>休憩の打刻</a:t>
              </a:r>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lstStyle/>
          <a:p>
            <a:fld id="{EA679865-3015-46FE-BF55-6D5697F8D5B7}" type="slidenum">
              <a:rPr kumimoji="1" lang="ja-JP" altLang="en-US" smtClean="0"/>
              <a:pPr/>
              <a:t>5</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 name="グラフィックス 19">
            <a:extLst>
              <a:ext uri="{FF2B5EF4-FFF2-40B4-BE49-F238E27FC236}">
                <a16:creationId xmlns:a16="http://schemas.microsoft.com/office/drawing/2014/main" id="{C10644FA-6CF3-D100-D5E7-C8A004C7DA77}"/>
              </a:ext>
            </a:extLst>
          </p:cNvPr>
          <p:cNvSpPr/>
          <p:nvPr/>
        </p:nvSpPr>
        <p:spPr>
          <a:xfrm>
            <a:off x="471488" y="526221"/>
            <a:ext cx="5216080"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3.</a:t>
            </a:r>
            <a:r>
              <a:rPr lang="ja-JP" altLang="en-US" b="1" dirty="0">
                <a:solidFill>
                  <a:schemeClr val="bg1"/>
                </a:solidFill>
              </a:rPr>
              <a:t>打刻（タイムカード）で勤務実績を記録する</a:t>
            </a:r>
          </a:p>
        </p:txBody>
      </p:sp>
      <p:sp>
        <p:nvSpPr>
          <p:cNvPr id="37" name="コンテンツ プレースホルダー 3">
            <a:extLst>
              <a:ext uri="{FF2B5EF4-FFF2-40B4-BE49-F238E27FC236}">
                <a16:creationId xmlns:a16="http://schemas.microsoft.com/office/drawing/2014/main" id="{6752A5CD-5C55-FA11-83D6-30ADCE8B1B0A}"/>
              </a:ext>
            </a:extLst>
          </p:cNvPr>
          <p:cNvSpPr txBox="1">
            <a:spLocks/>
          </p:cNvSpPr>
          <p:nvPr/>
        </p:nvSpPr>
        <p:spPr>
          <a:xfrm>
            <a:off x="481567" y="5518409"/>
            <a:ext cx="4038474"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a:t>打刻の種類について</a:t>
            </a:r>
            <a:br>
              <a:rPr lang="en-US" altLang="ja-JP" sz="1000" b="0"/>
            </a:br>
            <a:r>
              <a:rPr lang="ja-JP" altLang="en-US" sz="1000" b="0"/>
              <a:t>出勤</a:t>
            </a:r>
            <a:r>
              <a:rPr lang="en-US" altLang="ja-JP" sz="1000" b="0"/>
              <a:t>		</a:t>
            </a:r>
            <a:r>
              <a:rPr lang="ja-JP" altLang="en-US" sz="1000" b="0"/>
              <a:t>：毎日の勤務開始時間に打刻を行います。</a:t>
            </a:r>
            <a:br>
              <a:rPr lang="en-US" altLang="ja-JP" sz="1000" b="0"/>
            </a:br>
            <a:r>
              <a:rPr lang="ja-JP" altLang="en-US" sz="1000" b="0"/>
              <a:t>退勤</a:t>
            </a:r>
            <a:r>
              <a:rPr lang="en-US" altLang="ja-JP" sz="1000" b="0"/>
              <a:t>		</a:t>
            </a:r>
            <a:r>
              <a:rPr lang="ja-JP" altLang="en-US" sz="1000" b="0"/>
              <a:t>：毎日の勤務終了時に打刻を行います。</a:t>
            </a:r>
            <a:br>
              <a:rPr lang="en-US" altLang="ja-JP" sz="1000" b="0"/>
            </a:br>
            <a:r>
              <a:rPr lang="ja-JP" altLang="en-US" sz="1000" b="0"/>
              <a:t>休憩開始</a:t>
            </a:r>
            <a:r>
              <a:rPr lang="en-US" altLang="ja-JP" sz="1000" b="0"/>
              <a:t>/</a:t>
            </a:r>
            <a:r>
              <a:rPr lang="ja-JP" altLang="en-US" sz="1000" b="0"/>
              <a:t>休憩終了：休憩の開始時・終了時に打刻を行います。</a:t>
            </a:r>
            <a:endParaRPr lang="ja-JP" altLang="en-US" sz="1000" b="0" dirty="0"/>
          </a:p>
        </p:txBody>
      </p:sp>
      <p:pic>
        <p:nvPicPr>
          <p:cNvPr id="38" name="図 37">
            <a:extLst>
              <a:ext uri="{FF2B5EF4-FFF2-40B4-BE49-F238E27FC236}">
                <a16:creationId xmlns:a16="http://schemas.microsoft.com/office/drawing/2014/main" id="{EC99FF69-D427-2C96-0484-C2F0B08CF4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1206" y="1988871"/>
            <a:ext cx="5455587" cy="3285429"/>
          </a:xfrm>
          <a:prstGeom prst="rect">
            <a:avLst/>
          </a:prstGeom>
          <a:ln w="19050">
            <a:solidFill>
              <a:schemeClr val="bg1">
                <a:lumMod val="75000"/>
              </a:schemeClr>
            </a:solidFill>
          </a:ln>
        </p:spPr>
      </p:pic>
      <p:grpSp>
        <p:nvGrpSpPr>
          <p:cNvPr id="39" name="グループ化 38">
            <a:extLst>
              <a:ext uri="{FF2B5EF4-FFF2-40B4-BE49-F238E27FC236}">
                <a16:creationId xmlns:a16="http://schemas.microsoft.com/office/drawing/2014/main" id="{F8779E47-B74D-E3B4-33BA-CA2A9FFEC0A7}"/>
              </a:ext>
            </a:extLst>
          </p:cNvPr>
          <p:cNvGrpSpPr/>
          <p:nvPr/>
        </p:nvGrpSpPr>
        <p:grpSpPr>
          <a:xfrm>
            <a:off x="481566" y="6833862"/>
            <a:ext cx="5681821" cy="1078813"/>
            <a:chOff x="481566" y="8299782"/>
            <a:chExt cx="5681821" cy="1078813"/>
          </a:xfrm>
        </p:grpSpPr>
        <p:pic>
          <p:nvPicPr>
            <p:cNvPr id="40" name="図 39">
              <a:extLst>
                <a:ext uri="{FF2B5EF4-FFF2-40B4-BE49-F238E27FC236}">
                  <a16:creationId xmlns:a16="http://schemas.microsoft.com/office/drawing/2014/main" id="{EBF0B312-AEEF-1F3F-7372-25AC458B8997}"/>
                </a:ext>
              </a:extLst>
            </p:cNvPr>
            <p:cNvPicPr>
              <a:picLocks noChangeAspect="1"/>
            </p:cNvPicPr>
            <p:nvPr/>
          </p:nvPicPr>
          <p:blipFill>
            <a:blip r:embed="rId5"/>
            <a:stretch>
              <a:fillRect/>
            </a:stretch>
          </p:blipFill>
          <p:spPr>
            <a:xfrm>
              <a:off x="4658587" y="8738500"/>
              <a:ext cx="1504800" cy="285120"/>
            </a:xfrm>
            <a:prstGeom prst="rect">
              <a:avLst/>
            </a:prstGeom>
            <a:ln w="19050">
              <a:solidFill>
                <a:schemeClr val="bg1">
                  <a:lumMod val="75000"/>
                </a:schemeClr>
              </a:solidFill>
            </a:ln>
          </p:spPr>
        </p:pic>
        <p:sp>
          <p:nvSpPr>
            <p:cNvPr id="41" name="コンテンツ プレースホルダー 3">
              <a:extLst>
                <a:ext uri="{FF2B5EF4-FFF2-40B4-BE49-F238E27FC236}">
                  <a16:creationId xmlns:a16="http://schemas.microsoft.com/office/drawing/2014/main" id="{B1CF7EA4-3A50-0E7D-5ED4-D147714F9FC7}"/>
                </a:ext>
              </a:extLst>
            </p:cNvPr>
            <p:cNvSpPr txBox="1">
              <a:spLocks/>
            </p:cNvSpPr>
            <p:nvPr/>
          </p:nvSpPr>
          <p:spPr>
            <a:xfrm>
              <a:off x="481566" y="8299782"/>
              <a:ext cx="4038474"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ja-JP" altLang="en-US" dirty="0"/>
                <a:t>休憩の自動追加</a:t>
              </a:r>
              <a:br>
                <a:rPr lang="en-US" altLang="ja-JP" sz="1200" dirty="0"/>
              </a:br>
              <a:r>
                <a:rPr lang="ja-JP" altLang="en-US" sz="1000" b="0" dirty="0"/>
                <a:t>「既定の休憩を追加」トグルを</a:t>
              </a:r>
              <a:r>
                <a:rPr lang="en-US" altLang="ja-JP" sz="1000" b="0" dirty="0"/>
                <a:t>ON</a:t>
              </a:r>
              <a:r>
                <a:rPr lang="ja-JP" altLang="en-US" sz="1000" b="0" dirty="0"/>
                <a:t>にすると、退勤打刻時にシフトに登録された休憩時間を自動で反映するため休憩開始</a:t>
              </a:r>
              <a:r>
                <a:rPr lang="en-US" altLang="ja-JP" sz="1000" b="0" dirty="0"/>
                <a:t>/</a:t>
              </a:r>
              <a:r>
                <a:rPr lang="ja-JP" altLang="en-US" sz="1000" b="0" dirty="0"/>
                <a:t>休憩終了の打刻が不要になります。</a:t>
              </a:r>
              <a:endParaRPr lang="ja-JP" altLang="en-US" sz="1200" b="0" dirty="0"/>
            </a:p>
          </p:txBody>
        </p:sp>
      </p:grpSp>
      <p:pic>
        <p:nvPicPr>
          <p:cNvPr id="42" name="図 41" descr="アイコン&#10;&#10;自動的に生成された説明">
            <a:extLst>
              <a:ext uri="{FF2B5EF4-FFF2-40B4-BE49-F238E27FC236}">
                <a16:creationId xmlns:a16="http://schemas.microsoft.com/office/drawing/2014/main" id="{B6EC7AAE-E60C-7A9A-70DF-74A26A4A8D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1535" y="5655837"/>
            <a:ext cx="1318904" cy="493497"/>
          </a:xfrm>
          <a:prstGeom prst="rect">
            <a:avLst/>
          </a:prstGeom>
          <a:ln w="19050">
            <a:solidFill>
              <a:schemeClr val="bg1">
                <a:lumMod val="75000"/>
              </a:schemeClr>
            </a:solidFill>
          </a:ln>
        </p:spPr>
      </p:pic>
      <p:pic>
        <p:nvPicPr>
          <p:cNvPr id="43" name="図 42">
            <a:extLst>
              <a:ext uri="{FF2B5EF4-FFF2-40B4-BE49-F238E27FC236}">
                <a16:creationId xmlns:a16="http://schemas.microsoft.com/office/drawing/2014/main" id="{4F42D8F3-0C8C-7AF3-A407-59658BEB86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52685" y="6226386"/>
            <a:ext cx="1318904" cy="289515"/>
          </a:xfrm>
          <a:prstGeom prst="rect">
            <a:avLst/>
          </a:prstGeom>
          <a:ln w="19050">
            <a:solidFill>
              <a:schemeClr val="bg1">
                <a:lumMod val="75000"/>
              </a:schemeClr>
            </a:solidFill>
          </a:ln>
        </p:spPr>
      </p:pic>
      <p:pic>
        <p:nvPicPr>
          <p:cNvPr id="44" name="グラフィックス 43">
            <a:extLst>
              <a:ext uri="{FF2B5EF4-FFF2-40B4-BE49-F238E27FC236}">
                <a16:creationId xmlns:a16="http://schemas.microsoft.com/office/drawing/2014/main" id="{16DEEB35-0510-25E7-451E-0DF73DDF49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2479" y="3544620"/>
            <a:ext cx="197401" cy="312551"/>
          </a:xfrm>
          <a:prstGeom prst="rect">
            <a:avLst/>
          </a:prstGeom>
        </p:spPr>
      </p:pic>
      <p:sp>
        <p:nvSpPr>
          <p:cNvPr id="45" name="テキスト ボックス 44">
            <a:extLst>
              <a:ext uri="{FF2B5EF4-FFF2-40B4-BE49-F238E27FC236}">
                <a16:creationId xmlns:a16="http://schemas.microsoft.com/office/drawing/2014/main" id="{99354BB9-6E45-745A-0F4B-44C0C06C6869}"/>
              </a:ext>
            </a:extLst>
          </p:cNvPr>
          <p:cNvSpPr txBox="1"/>
          <p:nvPr/>
        </p:nvSpPr>
        <p:spPr>
          <a:xfrm>
            <a:off x="5330334" y="2378494"/>
            <a:ext cx="825867" cy="246221"/>
          </a:xfrm>
          <a:prstGeom prst="borderCallout1">
            <a:avLst>
              <a:gd name="adj1" fmla="val 101867"/>
              <a:gd name="adj2" fmla="val 18155"/>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勤務地選択</a:t>
            </a:r>
          </a:p>
        </p:txBody>
      </p:sp>
      <p:sp>
        <p:nvSpPr>
          <p:cNvPr id="46" name="テキスト ボックス 45">
            <a:extLst>
              <a:ext uri="{FF2B5EF4-FFF2-40B4-BE49-F238E27FC236}">
                <a16:creationId xmlns:a16="http://schemas.microsoft.com/office/drawing/2014/main" id="{FC4382D8-9D72-8EB0-B697-F04D019CC7E5}"/>
              </a:ext>
            </a:extLst>
          </p:cNvPr>
          <p:cNvSpPr txBox="1"/>
          <p:nvPr/>
        </p:nvSpPr>
        <p:spPr>
          <a:xfrm>
            <a:off x="2987853" y="2998952"/>
            <a:ext cx="441146" cy="246221"/>
          </a:xfrm>
          <a:prstGeom prst="borderCallout1">
            <a:avLst>
              <a:gd name="adj1" fmla="val 101867"/>
              <a:gd name="adj2" fmla="val 75827"/>
              <a:gd name="adj3" fmla="val 144861"/>
              <a:gd name="adj4" fmla="val 145628"/>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打刻</a:t>
            </a:r>
          </a:p>
        </p:txBody>
      </p:sp>
      <p:sp>
        <p:nvSpPr>
          <p:cNvPr id="47" name="テキスト ボックス 46">
            <a:extLst>
              <a:ext uri="{FF2B5EF4-FFF2-40B4-BE49-F238E27FC236}">
                <a16:creationId xmlns:a16="http://schemas.microsoft.com/office/drawing/2014/main" id="{95069DCD-8982-A8BD-ADDA-E122DAA1D88A}"/>
              </a:ext>
            </a:extLst>
          </p:cNvPr>
          <p:cNvSpPr txBox="1"/>
          <p:nvPr/>
        </p:nvSpPr>
        <p:spPr>
          <a:xfrm>
            <a:off x="2787944" y="3918101"/>
            <a:ext cx="1082348" cy="246221"/>
          </a:xfrm>
          <a:prstGeom prst="borderCallout1">
            <a:avLst>
              <a:gd name="adj1" fmla="val 41570"/>
              <a:gd name="adj2" fmla="val 100686"/>
              <a:gd name="adj3" fmla="val 33346"/>
              <a:gd name="adj4" fmla="val 116542"/>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休憩の自動追加</a:t>
            </a:r>
          </a:p>
        </p:txBody>
      </p:sp>
      <p:pic>
        <p:nvPicPr>
          <p:cNvPr id="48" name="図 47">
            <a:extLst>
              <a:ext uri="{FF2B5EF4-FFF2-40B4-BE49-F238E27FC236}">
                <a16:creationId xmlns:a16="http://schemas.microsoft.com/office/drawing/2014/main" id="{1CA3125C-F0F6-173B-1D88-7CE70A1B6BE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459165" y="8378695"/>
            <a:ext cx="2957908" cy="723838"/>
          </a:xfrm>
          <a:prstGeom prst="rect">
            <a:avLst/>
          </a:prstGeom>
          <a:ln w="19050">
            <a:solidFill>
              <a:schemeClr val="bg1">
                <a:lumMod val="75000"/>
              </a:schemeClr>
            </a:solidFill>
          </a:ln>
        </p:spPr>
      </p:pic>
      <p:sp>
        <p:nvSpPr>
          <p:cNvPr id="49" name="コンテンツ プレースホルダー 3">
            <a:extLst>
              <a:ext uri="{FF2B5EF4-FFF2-40B4-BE49-F238E27FC236}">
                <a16:creationId xmlns:a16="http://schemas.microsoft.com/office/drawing/2014/main" id="{7D9BC0CE-BBF0-9421-C6D9-A42A61C708AD}"/>
              </a:ext>
            </a:extLst>
          </p:cNvPr>
          <p:cNvSpPr txBox="1">
            <a:spLocks/>
          </p:cNvSpPr>
          <p:nvPr/>
        </p:nvSpPr>
        <p:spPr>
          <a:xfrm>
            <a:off x="481566" y="8193009"/>
            <a:ext cx="2847552"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ja-JP" altLang="en-US" dirty="0"/>
              <a:t>勤務地変更</a:t>
            </a:r>
            <a:br>
              <a:rPr lang="en-US" altLang="ja-JP" sz="1200" dirty="0"/>
            </a:br>
            <a:r>
              <a:rPr lang="ja-JP" altLang="en-US" sz="1000" b="0" dirty="0"/>
              <a:t>出勤時とは異なる勤務地に移動する場合に「打刻修正」より変更してください。</a:t>
            </a:r>
            <a:endParaRPr lang="ja-JP" altLang="en-US" sz="1200" b="0" dirty="0"/>
          </a:p>
        </p:txBody>
      </p:sp>
      <p:sp>
        <p:nvSpPr>
          <p:cNvPr id="50" name="コンテンツ プレースホルダー 3">
            <a:extLst>
              <a:ext uri="{FF2B5EF4-FFF2-40B4-BE49-F238E27FC236}">
                <a16:creationId xmlns:a16="http://schemas.microsoft.com/office/drawing/2014/main" id="{A3ECB9DF-D8FB-0D1F-2742-5E5448CAA7D7}"/>
              </a:ext>
            </a:extLst>
          </p:cNvPr>
          <p:cNvSpPr txBox="1">
            <a:spLocks/>
          </p:cNvSpPr>
          <p:nvPr/>
        </p:nvSpPr>
        <p:spPr>
          <a:xfrm>
            <a:off x="481567" y="1385820"/>
            <a:ext cx="5894866"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050" b="0" i="0" dirty="0">
                <a:solidFill>
                  <a:srgbClr val="000000"/>
                </a:solidFill>
                <a:effectLst/>
                <a:latin typeface="Arial" panose="020B0604020202020204" pitchFamily="34" charset="0"/>
              </a:rPr>
              <a:t>打刻画面にてボタンのクリック等を行うことで勤務実績の記録を行うことができます。</a:t>
            </a:r>
            <a:endParaRPr lang="ja-JP" altLang="en-US" sz="800" b="0" dirty="0"/>
          </a:p>
        </p:txBody>
      </p:sp>
    </p:spTree>
    <p:extLst>
      <p:ext uri="{BB962C8B-B14F-4D97-AF65-F5344CB8AC3E}">
        <p14:creationId xmlns:p14="http://schemas.microsoft.com/office/powerpoint/2010/main" val="282138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FA6023-D7D9-38C0-3754-0E98D9C0A516}"/>
              </a:ext>
            </a:extLst>
          </p:cNvPr>
          <p:cNvSpPr>
            <a:spLocks noGrp="1"/>
          </p:cNvSpPr>
          <p:nvPr>
            <p:ph idx="1"/>
          </p:nvPr>
        </p:nvSpPr>
        <p:spPr>
          <a:xfrm>
            <a:off x="471488" y="4924501"/>
            <a:ext cx="5915025" cy="4457625"/>
          </a:xfrm>
        </p:spPr>
        <p:txBody>
          <a:bodyPr>
            <a:normAutofit lnSpcReduction="10000"/>
          </a:bodyPr>
          <a:lstStyle/>
          <a:p>
            <a:pPr marL="0" indent="0">
              <a:lnSpc>
                <a:spcPct val="100000"/>
              </a:lnSpc>
              <a:buNone/>
            </a:pPr>
            <a:r>
              <a:rPr lang="ja-JP" altLang="en-US" sz="1000" b="0" dirty="0">
                <a:latin typeface="+mn-ea"/>
              </a:rPr>
              <a:t>打刻画面の「打刻修正」をクリックして打刻修正画面を表示します。</a:t>
            </a:r>
          </a:p>
          <a:p>
            <a:pPr marL="0" indent="0">
              <a:lnSpc>
                <a:spcPct val="100000"/>
              </a:lnSpc>
              <a:buNone/>
            </a:pPr>
            <a:r>
              <a:rPr lang="ja-JP" altLang="en-US" sz="1000" b="0" dirty="0">
                <a:latin typeface="+mn-ea"/>
              </a:rPr>
              <a:t>打刻修正画面では、各打刻の追加・修正・削除の申請が行えます。</a:t>
            </a:r>
          </a:p>
          <a:p>
            <a:pPr marL="0" indent="0">
              <a:lnSpc>
                <a:spcPts val="900"/>
              </a:lnSpc>
              <a:buNone/>
            </a:pPr>
            <a:r>
              <a:rPr lang="en-US" altLang="ja-JP" sz="900" b="0" dirty="0">
                <a:solidFill>
                  <a:schemeClr val="bg1">
                    <a:lumMod val="50000"/>
                  </a:schemeClr>
                </a:solidFill>
                <a:latin typeface="+mn-ea"/>
              </a:rPr>
              <a:t>※</a:t>
            </a:r>
            <a:r>
              <a:rPr lang="ja-JP" altLang="en-US" sz="900" b="0" dirty="0">
                <a:solidFill>
                  <a:schemeClr val="bg1">
                    <a:lumMod val="50000"/>
                  </a:schemeClr>
                </a:solidFill>
                <a:latin typeface="+mn-ea"/>
              </a:rPr>
              <a:t>打刻履歴に表示されているタイムスタンプ内の「打刻修正アイコン」からも同様の対応ができます。</a:t>
            </a:r>
          </a:p>
          <a:p>
            <a:pPr marL="0" indent="0">
              <a:lnSpc>
                <a:spcPts val="900"/>
              </a:lnSpc>
              <a:buNone/>
            </a:pPr>
            <a:r>
              <a:rPr lang="en-US" altLang="ja-JP" sz="900" b="0" dirty="0">
                <a:solidFill>
                  <a:schemeClr val="bg1">
                    <a:lumMod val="50000"/>
                  </a:schemeClr>
                </a:solidFill>
                <a:latin typeface="+mn-ea"/>
              </a:rPr>
              <a:t>※</a:t>
            </a:r>
            <a:r>
              <a:rPr lang="ja-JP" altLang="en-US" sz="900" b="0" dirty="0">
                <a:solidFill>
                  <a:schemeClr val="bg1">
                    <a:lumMod val="50000"/>
                  </a:schemeClr>
                </a:solidFill>
                <a:latin typeface="+mn-ea"/>
              </a:rPr>
              <a:t>申請する日付が異なる場合は、画面上部の「</a:t>
            </a:r>
            <a:r>
              <a:rPr lang="en-US" altLang="ja-JP" sz="900" b="0" dirty="0">
                <a:solidFill>
                  <a:schemeClr val="bg1">
                    <a:lumMod val="50000"/>
                  </a:schemeClr>
                </a:solidFill>
                <a:latin typeface="+mn-ea"/>
              </a:rPr>
              <a:t>&lt;</a:t>
            </a:r>
            <a:r>
              <a:rPr lang="ja-JP" altLang="en-US" sz="900" b="0" dirty="0">
                <a:solidFill>
                  <a:schemeClr val="bg1">
                    <a:lumMod val="50000"/>
                  </a:schemeClr>
                </a:solidFill>
                <a:latin typeface="+mn-ea"/>
              </a:rPr>
              <a:t>前日」「翌日</a:t>
            </a:r>
            <a:r>
              <a:rPr lang="en-US" altLang="ja-JP" sz="900" b="0" dirty="0">
                <a:solidFill>
                  <a:schemeClr val="bg1">
                    <a:lumMod val="50000"/>
                  </a:schemeClr>
                </a:solidFill>
                <a:latin typeface="+mn-ea"/>
              </a:rPr>
              <a:t>&gt;</a:t>
            </a:r>
            <a:r>
              <a:rPr lang="ja-JP" altLang="en-US" sz="900" b="0" dirty="0">
                <a:solidFill>
                  <a:schemeClr val="bg1">
                    <a:lumMod val="50000"/>
                  </a:schemeClr>
                </a:solidFill>
                <a:latin typeface="+mn-ea"/>
              </a:rPr>
              <a:t>」ボタン、画面下部にある「前日の打刻修正」「翌日の打刻修正」ボタン、またはカレンダーアイコンをクリックして調整をしてください。</a:t>
            </a:r>
            <a:endParaRPr lang="en-US" altLang="ja-JP" sz="900" dirty="0">
              <a:solidFill>
                <a:schemeClr val="bg1">
                  <a:lumMod val="50000"/>
                </a:schemeClr>
              </a:solidFill>
            </a:endParaRPr>
          </a:p>
          <a:p>
            <a:pPr>
              <a:lnSpc>
                <a:spcPct val="150000"/>
              </a:lnSpc>
            </a:pPr>
            <a:r>
              <a:rPr lang="ja-JP" altLang="en-US" sz="1200" dirty="0"/>
              <a:t>打刻の追加</a:t>
            </a:r>
            <a:br>
              <a:rPr lang="en-US" altLang="ja-JP" sz="1200" dirty="0"/>
            </a:br>
            <a:r>
              <a:rPr lang="en-US" altLang="ja-JP" sz="1000" b="0" dirty="0"/>
              <a:t>1. </a:t>
            </a:r>
            <a:r>
              <a:rPr lang="ja-JP" altLang="en-US" sz="1000" b="0" dirty="0"/>
              <a:t>「＋打刻追加」をクリックします。</a:t>
            </a:r>
            <a:br>
              <a:rPr lang="en-US" altLang="ja-JP" sz="1000" b="0" dirty="0"/>
            </a:br>
            <a:r>
              <a:rPr lang="en-US" altLang="ja-JP" sz="1000" b="0" dirty="0"/>
              <a:t>2.</a:t>
            </a:r>
            <a:r>
              <a:rPr lang="ja-JP" altLang="en-US" sz="1000" b="0" dirty="0"/>
              <a:t> 打刻種別を選択します。</a:t>
            </a:r>
            <a:br>
              <a:rPr lang="en-US" altLang="ja-JP" sz="1000" b="0" dirty="0"/>
            </a:br>
            <a:r>
              <a:rPr lang="en-US" altLang="ja-JP" sz="1000" b="0" dirty="0"/>
              <a:t>3. </a:t>
            </a:r>
            <a:r>
              <a:rPr lang="ja-JP" altLang="en-US" sz="1000" b="0" dirty="0"/>
              <a:t>必要情報を記入します。</a:t>
            </a:r>
            <a:br>
              <a:rPr lang="en-US" altLang="ja-JP" sz="1000" b="0" dirty="0"/>
            </a:br>
            <a:r>
              <a:rPr lang="en-US" altLang="ja-JP" sz="1000" b="0" dirty="0"/>
              <a:t>4.</a:t>
            </a:r>
            <a:r>
              <a:rPr lang="ja-JP" altLang="en-US" sz="1000" b="0" dirty="0"/>
              <a:t>「申請」をクリックして打刻の追加は完了です。</a:t>
            </a:r>
            <a:endParaRPr lang="en-US" altLang="ja-JP" sz="1000" b="0" dirty="0"/>
          </a:p>
          <a:p>
            <a:pPr>
              <a:lnSpc>
                <a:spcPct val="150000"/>
              </a:lnSpc>
            </a:pPr>
            <a:r>
              <a:rPr lang="ja-JP" altLang="en-US" sz="1200" dirty="0"/>
              <a:t>打刻の修正</a:t>
            </a:r>
            <a:br>
              <a:rPr lang="en-US" altLang="ja-JP" sz="1200" dirty="0"/>
            </a:br>
            <a:r>
              <a:rPr lang="en-US" altLang="ja-JP" sz="1000" b="0" dirty="0"/>
              <a:t>1. </a:t>
            </a:r>
            <a:r>
              <a:rPr lang="ja-JP" altLang="en-US" sz="1000" b="0" dirty="0"/>
              <a:t>打刻修正画面内に予め登録されている打刻情報から、直接修正したい内容に変更して申請理由の入力を行います。</a:t>
            </a:r>
            <a:br>
              <a:rPr lang="en-US" altLang="ja-JP" sz="1000" b="0" dirty="0"/>
            </a:br>
            <a:r>
              <a:rPr lang="en-US" altLang="ja-JP" sz="1000" b="0" dirty="0"/>
              <a:t>2. </a:t>
            </a:r>
            <a:r>
              <a:rPr lang="ja-JP" altLang="en-US" sz="1000" b="0" dirty="0"/>
              <a:t>「申請」をクリックして打刻の修正は完了です。</a:t>
            </a:r>
            <a:endParaRPr lang="en-US" altLang="ja-JP" sz="1000" dirty="0"/>
          </a:p>
          <a:p>
            <a:pPr>
              <a:lnSpc>
                <a:spcPct val="150000"/>
              </a:lnSpc>
            </a:pPr>
            <a:r>
              <a:rPr lang="ja-JP" altLang="en-US" sz="1200" dirty="0"/>
              <a:t>打刻の削除</a:t>
            </a:r>
            <a:br>
              <a:rPr lang="en-US" altLang="ja-JP" sz="1200" dirty="0"/>
            </a:br>
            <a:r>
              <a:rPr lang="en-US" altLang="ja-JP" sz="1000" b="0" dirty="0"/>
              <a:t>1. </a:t>
            </a:r>
            <a:r>
              <a:rPr lang="ja-JP" altLang="en-US" sz="1000" b="0" dirty="0"/>
              <a:t>削除したい打刻情報の削除欄のチェックボックスをクリックしてチェックを付けて、申請理由の入力を行います。</a:t>
            </a:r>
            <a:br>
              <a:rPr lang="en-US" altLang="ja-JP" sz="1000" b="0" dirty="0"/>
            </a:br>
            <a:r>
              <a:rPr lang="en-US" altLang="ja-JP" sz="1000" b="0" dirty="0"/>
              <a:t>2. </a:t>
            </a:r>
            <a:r>
              <a:rPr lang="ja-JP" altLang="en-US" sz="1000" b="0" dirty="0"/>
              <a:t>「申請」をクリックして打刻の修正は完了です。</a:t>
            </a:r>
          </a:p>
          <a:p>
            <a:endParaRPr kumimoji="1" lang="ja-JP" altLang="en-US" dirty="0"/>
          </a:p>
        </p:txBody>
      </p:sp>
      <p:sp>
        <p:nvSpPr>
          <p:cNvPr id="3" name="フッター プレースホルダー 2">
            <a:extLst>
              <a:ext uri="{FF2B5EF4-FFF2-40B4-BE49-F238E27FC236}">
                <a16:creationId xmlns:a16="http://schemas.microsoft.com/office/drawing/2014/main" id="{5C7C8A9A-A73B-32FA-9A20-505B8397EA86}"/>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4" name="スライド番号プレースホルダー 3">
            <a:extLst>
              <a:ext uri="{FF2B5EF4-FFF2-40B4-BE49-F238E27FC236}">
                <a16:creationId xmlns:a16="http://schemas.microsoft.com/office/drawing/2014/main" id="{5AEA8F1B-2884-A0B6-3A73-27E3D2D66A03}"/>
              </a:ext>
            </a:extLst>
          </p:cNvPr>
          <p:cNvSpPr>
            <a:spLocks noGrp="1"/>
          </p:cNvSpPr>
          <p:nvPr>
            <p:ph type="sldNum" sz="quarter" idx="12"/>
          </p:nvPr>
        </p:nvSpPr>
        <p:spPr/>
        <p:txBody>
          <a:bodyPr/>
          <a:lstStyle/>
          <a:p>
            <a:fld id="{EA679865-3015-46FE-BF55-6D5697F8D5B7}" type="slidenum">
              <a:rPr kumimoji="1" lang="ja-JP" altLang="en-US" smtClean="0"/>
              <a:pPr/>
              <a:t>6</a:t>
            </a:fld>
            <a:endParaRPr kumimoji="1" lang="ja-JP" altLang="en-US" dirty="0"/>
          </a:p>
        </p:txBody>
      </p:sp>
      <p:grpSp>
        <p:nvGrpSpPr>
          <p:cNvPr id="5" name="グループ化 4">
            <a:extLst>
              <a:ext uri="{FF2B5EF4-FFF2-40B4-BE49-F238E27FC236}">
                <a16:creationId xmlns:a16="http://schemas.microsoft.com/office/drawing/2014/main" id="{486E9604-9658-C354-1FD5-8C10DE2CF715}"/>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D555E531-AA8B-6355-9BB8-EFFA11B3E37F}"/>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打刻を追加・修正・削除する</a:t>
              </a:r>
            </a:p>
          </p:txBody>
        </p:sp>
        <p:cxnSp>
          <p:nvCxnSpPr>
            <p:cNvPr id="7" name="直線コネクタ 6">
              <a:extLst>
                <a:ext uri="{FF2B5EF4-FFF2-40B4-BE49-F238E27FC236}">
                  <a16:creationId xmlns:a16="http://schemas.microsoft.com/office/drawing/2014/main" id="{EF6DD268-AF92-9A6C-B6E5-1F7EBFF04C6C}"/>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FACAC005-245F-70D9-2058-6B0F19EE0F00}"/>
              </a:ext>
            </a:extLst>
          </p:cNvPr>
          <p:cNvPicPr>
            <a:picLocks noChangeAspect="1"/>
          </p:cNvPicPr>
          <p:nvPr/>
        </p:nvPicPr>
        <p:blipFill>
          <a:blip r:embed="rId2">
            <a:extLst>
              <a:ext uri="{28A0092B-C50C-407E-A947-70E740481C1C}">
                <a14:useLocalDpi xmlns:a14="http://schemas.microsoft.com/office/drawing/2010/main" val="0"/>
              </a:ext>
            </a:extLst>
          </a:blip>
          <a:srcRect t="1812" b="1812"/>
          <a:stretch/>
        </p:blipFill>
        <p:spPr>
          <a:xfrm>
            <a:off x="608520" y="1084593"/>
            <a:ext cx="5638638" cy="3695973"/>
          </a:xfrm>
          <a:prstGeom prst="rect">
            <a:avLst/>
          </a:prstGeom>
          <a:ln w="19050">
            <a:solidFill>
              <a:schemeClr val="bg1">
                <a:lumMod val="75000"/>
              </a:schemeClr>
            </a:solidFill>
          </a:ln>
        </p:spPr>
      </p:pic>
      <p:sp>
        <p:nvSpPr>
          <p:cNvPr id="10" name="四角形: 角を丸くする 9">
            <a:extLst>
              <a:ext uri="{FF2B5EF4-FFF2-40B4-BE49-F238E27FC236}">
                <a16:creationId xmlns:a16="http://schemas.microsoft.com/office/drawing/2014/main" id="{D1181C92-F17E-8547-8BD3-BD43BC87CEFB}"/>
              </a:ext>
            </a:extLst>
          </p:cNvPr>
          <p:cNvSpPr/>
          <p:nvPr/>
        </p:nvSpPr>
        <p:spPr>
          <a:xfrm>
            <a:off x="664972" y="1817793"/>
            <a:ext cx="5528056" cy="340360"/>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4BE16F3-9E75-FF41-B548-C0A080691369}"/>
              </a:ext>
            </a:extLst>
          </p:cNvPr>
          <p:cNvSpPr txBox="1"/>
          <p:nvPr/>
        </p:nvSpPr>
        <p:spPr>
          <a:xfrm>
            <a:off x="4432935" y="2230120"/>
            <a:ext cx="1620957" cy="338554"/>
          </a:xfrm>
          <a:prstGeom prst="rect">
            <a:avLst/>
          </a:prstGeom>
          <a:solidFill>
            <a:schemeClr val="bg1">
              <a:alpha val="50000"/>
            </a:schemeClr>
          </a:solidFill>
          <a:ln>
            <a:noFill/>
          </a:ln>
        </p:spPr>
        <p:txBody>
          <a:bodyPr wrap="none" rtlCol="0">
            <a:spAutoFit/>
          </a:bodyPr>
          <a:lstStyle/>
          <a:p>
            <a:r>
              <a:rPr kumimoji="1" lang="ja-JP" altLang="en-US" sz="800" b="1" dirty="0">
                <a:solidFill>
                  <a:schemeClr val="bg1">
                    <a:lumMod val="50000"/>
                  </a:schemeClr>
                </a:solidFill>
              </a:rPr>
              <a:t>修正・追加する打刻情報は</a:t>
            </a:r>
            <a:endParaRPr kumimoji="1" lang="en-US" altLang="ja-JP" sz="800" b="1" dirty="0">
              <a:solidFill>
                <a:schemeClr val="bg1">
                  <a:lumMod val="50000"/>
                </a:schemeClr>
              </a:solidFill>
            </a:endParaRPr>
          </a:p>
          <a:p>
            <a:r>
              <a:rPr kumimoji="1" lang="ja-JP" altLang="en-US" sz="800" b="1" dirty="0">
                <a:solidFill>
                  <a:schemeClr val="bg1">
                    <a:lumMod val="50000"/>
                  </a:schemeClr>
                </a:solidFill>
              </a:rPr>
              <a:t>背景がオレンジ色になります。</a:t>
            </a:r>
          </a:p>
        </p:txBody>
      </p:sp>
    </p:spTree>
    <p:extLst>
      <p:ext uri="{BB962C8B-B14F-4D97-AF65-F5344CB8AC3E}">
        <p14:creationId xmlns:p14="http://schemas.microsoft.com/office/powerpoint/2010/main" val="125494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en-US" altLang="ja-JP" b="1" dirty="0">
                <a:solidFill>
                  <a:schemeClr val="bg1"/>
                </a:solidFill>
              </a:rPr>
              <a:t>4.</a:t>
            </a:r>
            <a:r>
              <a:rPr lang="ja-JP" altLang="en-US" b="1" dirty="0">
                <a:solidFill>
                  <a:schemeClr val="bg1"/>
                </a:solidFill>
              </a:rPr>
              <a:t>勤務表を提出する</a:t>
            </a:r>
            <a:endParaRPr lang="en-US" altLang="ja-JP" b="1" dirty="0">
              <a:solidFill>
                <a:schemeClr val="bg1"/>
              </a:solidFill>
            </a:endParaRPr>
          </a:p>
        </p:txBody>
      </p:sp>
      <p:sp>
        <p:nvSpPr>
          <p:cNvPr id="2" name="コンテンツ プレースホルダー 3">
            <a:extLst>
              <a:ext uri="{FF2B5EF4-FFF2-40B4-BE49-F238E27FC236}">
                <a16:creationId xmlns:a16="http://schemas.microsoft.com/office/drawing/2014/main" id="{2E73D344-113F-0B54-9D31-B0871D7D4243}"/>
              </a:ext>
            </a:extLst>
          </p:cNvPr>
          <p:cNvSpPr txBox="1">
            <a:spLocks/>
          </p:cNvSpPr>
          <p:nvPr/>
        </p:nvSpPr>
        <p:spPr>
          <a:xfrm>
            <a:off x="471488" y="1048373"/>
            <a:ext cx="5915025" cy="46983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dirty="0">
                <a:latin typeface="+mn-ea"/>
              </a:rPr>
              <a:t>キンクラは毎日の打刻情報をもとに、</a:t>
            </a:r>
            <a:r>
              <a:rPr lang="en-US" altLang="ja-JP" sz="1000" b="0" dirty="0">
                <a:latin typeface="+mn-ea"/>
              </a:rPr>
              <a:t>1</a:t>
            </a:r>
            <a:r>
              <a:rPr lang="ja-JP" altLang="en-US" sz="1000" b="0" dirty="0">
                <a:latin typeface="+mn-ea"/>
              </a:rPr>
              <a:t>ヶ月分の勤務表を自動で作成します。</a:t>
            </a:r>
          </a:p>
          <a:p>
            <a:pPr marL="0" indent="0">
              <a:buNone/>
            </a:pPr>
            <a:r>
              <a:rPr lang="ja-JP" altLang="en-US" sz="1000" b="0" dirty="0">
                <a:latin typeface="+mn-ea"/>
              </a:rPr>
              <a:t>ログイン後、サイドメニュー内の「勤務表」をクリックして勤務表を表示します。</a:t>
            </a:r>
            <a:endParaRPr lang="en-US" altLang="ja-JP" sz="1000" b="0" dirty="0">
              <a:latin typeface="+mn-ea"/>
            </a:endParaRPr>
          </a:p>
          <a:p>
            <a:endParaRPr lang="ja-JP" altLang="en-US" b="0" dirty="0">
              <a:latin typeface="+mn-ea"/>
            </a:endParaRPr>
          </a:p>
        </p:txBody>
      </p:sp>
      <p:sp>
        <p:nvSpPr>
          <p:cNvPr id="30" name="コンテンツ プレースホルダー 3">
            <a:extLst>
              <a:ext uri="{FF2B5EF4-FFF2-40B4-BE49-F238E27FC236}">
                <a16:creationId xmlns:a16="http://schemas.microsoft.com/office/drawing/2014/main" id="{85CB29BA-FF0A-DDEC-2813-7D82CE26EEA9}"/>
              </a:ext>
            </a:extLst>
          </p:cNvPr>
          <p:cNvSpPr txBox="1">
            <a:spLocks/>
          </p:cNvSpPr>
          <p:nvPr/>
        </p:nvSpPr>
        <p:spPr>
          <a:xfrm>
            <a:off x="471489" y="2049053"/>
            <a:ext cx="2789872" cy="7329542"/>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勤務表を提出しましょう。</a:t>
            </a:r>
          </a:p>
          <a:p>
            <a:pPr marL="0" indent="0">
              <a:buFontTx/>
              <a:buNone/>
            </a:pPr>
            <a:r>
              <a:rPr lang="ja-JP" altLang="en-US" sz="1000" b="0" dirty="0"/>
              <a:t>勤務表は以下の手順で提出します。</a:t>
            </a:r>
          </a:p>
          <a:p>
            <a:pPr marL="228600" indent="-228600">
              <a:lnSpc>
                <a:spcPct val="150000"/>
              </a:lnSpc>
              <a:buFont typeface="+mj-lt"/>
              <a:buAutoNum type="arabicPeriod"/>
            </a:pPr>
            <a:r>
              <a:rPr lang="ja-JP" altLang="en-US" dirty="0"/>
              <a:t>自社勤務表の確認</a:t>
            </a:r>
            <a:br>
              <a:rPr lang="en-US" altLang="ja-JP" dirty="0"/>
            </a:br>
            <a:r>
              <a:rPr lang="ja-JP" altLang="en-US" sz="1000" b="0" dirty="0"/>
              <a:t>主となる勤務表を確認します。</a:t>
            </a:r>
            <a:br>
              <a:rPr lang="en-US" altLang="ja-JP" sz="1000" b="0" dirty="0"/>
            </a:br>
            <a:r>
              <a:rPr lang="ja-JP" altLang="en-US" sz="1000" b="0" dirty="0"/>
              <a:t>詳しい見方は以下より確認できます。</a:t>
            </a:r>
            <a:br>
              <a:rPr lang="en-US" altLang="ja-JP" sz="1000" b="0" dirty="0"/>
            </a:br>
            <a:r>
              <a:rPr lang="ja-JP" altLang="en-US" sz="1000" b="0" u="sng" dirty="0">
                <a:solidFill>
                  <a:srgbClr val="00C9B7"/>
                </a:solidFill>
                <a:hlinkClick r:id="rId4" action="ppaction://hlinksldjump">
                  <a:extLst>
                    <a:ext uri="{A12FA001-AC4F-418D-AE19-62706E023703}">
                      <ahyp:hlinkClr xmlns:ahyp="http://schemas.microsoft.com/office/drawing/2018/hyperlinkcolor" val="tx"/>
                    </a:ext>
                  </a:extLst>
                </a:hlinkClick>
              </a:rPr>
              <a:t>▶ </a:t>
            </a:r>
            <a:r>
              <a:rPr kumimoji="1" lang="en-US" altLang="ja-JP" sz="1000" b="1" u="sng" dirty="0">
                <a:solidFill>
                  <a:srgbClr val="00C9B7"/>
                </a:solidFill>
                <a:hlinkClick r:id="rId4" action="ppaction://hlinksldjump">
                  <a:extLst>
                    <a:ext uri="{A12FA001-AC4F-418D-AE19-62706E023703}">
                      <ahyp:hlinkClr xmlns:ahyp="http://schemas.microsoft.com/office/drawing/2018/hyperlinkcolor" val="tx"/>
                    </a:ext>
                  </a:extLst>
                </a:hlinkClick>
              </a:rPr>
              <a:t> </a:t>
            </a:r>
            <a:r>
              <a:rPr kumimoji="1" lang="ja-JP" altLang="en-US" sz="1000" b="1" u="sng" dirty="0">
                <a:solidFill>
                  <a:srgbClr val="00C9B7"/>
                </a:solidFill>
                <a:hlinkClick r:id="rId4" action="ppaction://hlinksldjump">
                  <a:extLst>
                    <a:ext uri="{A12FA001-AC4F-418D-AE19-62706E023703}">
                      <ahyp:hlinkClr xmlns:ahyp="http://schemas.microsoft.com/office/drawing/2018/hyperlinkcolor" val="tx"/>
                    </a:ext>
                  </a:extLst>
                </a:hlinkClick>
              </a:rPr>
              <a:t>自社勤務表で勤務時間を確認する</a:t>
            </a:r>
            <a:endParaRPr kumimoji="1" lang="ja-JP" altLang="en-US" sz="1000" b="1" u="sng" dirty="0">
              <a:solidFill>
                <a:srgbClr val="00C9B7"/>
              </a:solidFill>
            </a:endParaRPr>
          </a:p>
          <a:p>
            <a:pPr marL="228600" indent="-228600">
              <a:lnSpc>
                <a:spcPct val="150000"/>
              </a:lnSpc>
              <a:buFont typeface="+mj-lt"/>
              <a:buAutoNum type="arabicPeriod"/>
            </a:pPr>
            <a:r>
              <a:rPr lang="ja-JP" altLang="en-US" dirty="0"/>
              <a:t>常駐先勤務表の添付</a:t>
            </a:r>
            <a:br>
              <a:rPr lang="en-US" altLang="ja-JP" dirty="0"/>
            </a:br>
            <a:r>
              <a:rPr lang="ja-JP" altLang="en-US" sz="1000" b="0" i="0" dirty="0">
                <a:solidFill>
                  <a:srgbClr val="272D2C"/>
                </a:solidFill>
                <a:effectLst/>
                <a:latin typeface="Noto Sans JP"/>
              </a:rPr>
              <a:t>常駐勤務を行っている場合、常駐先の勤務表の提出を同時に行えます。</a:t>
            </a:r>
            <a:br>
              <a:rPr lang="ja-JP" altLang="en-US" sz="1000" dirty="0"/>
            </a:br>
            <a:r>
              <a:rPr lang="ja-JP" altLang="en-US" sz="1000" b="0" i="0" dirty="0">
                <a:solidFill>
                  <a:srgbClr val="272D2C"/>
                </a:solidFill>
                <a:effectLst/>
                <a:latin typeface="Noto Sans JP"/>
              </a:rPr>
              <a:t>常駐先勤務時間に誤りがないか確認し、常駐先の勤務表を添付します。</a:t>
            </a:r>
            <a:br>
              <a:rPr lang="en-US" altLang="ja-JP" sz="1000" b="0" i="0" dirty="0">
                <a:solidFill>
                  <a:srgbClr val="272D2C"/>
                </a:solidFill>
                <a:effectLst/>
                <a:latin typeface="Noto Sans JP"/>
              </a:rPr>
            </a:br>
            <a:r>
              <a:rPr lang="en-US" altLang="ja-JP" sz="900" b="0" dirty="0">
                <a:solidFill>
                  <a:schemeClr val="bg1">
                    <a:lumMod val="50000"/>
                  </a:schemeClr>
                </a:solidFill>
              </a:rPr>
              <a:t>※</a:t>
            </a:r>
            <a:r>
              <a:rPr lang="ja-JP" altLang="en-US" sz="900" b="0" dirty="0">
                <a:solidFill>
                  <a:schemeClr val="bg1">
                    <a:lumMod val="50000"/>
                  </a:schemeClr>
                </a:solidFill>
              </a:rPr>
              <a:t>設定によっては常駐先勤務表がない場合がございます。</a:t>
            </a:r>
            <a:endParaRPr lang="ja-JP" altLang="en-US" sz="900" dirty="0">
              <a:solidFill>
                <a:schemeClr val="bg1">
                  <a:lumMod val="50000"/>
                </a:schemeClr>
              </a:solidFill>
            </a:endParaRPr>
          </a:p>
          <a:p>
            <a:pPr marL="228600" indent="-228600">
              <a:lnSpc>
                <a:spcPct val="150000"/>
              </a:lnSpc>
              <a:buFont typeface="+mj-lt"/>
              <a:buAutoNum type="arabicPeriod"/>
            </a:pPr>
            <a:r>
              <a:rPr lang="ja-JP" altLang="en-US" dirty="0"/>
              <a:t>交通費精算</a:t>
            </a:r>
            <a:br>
              <a:rPr lang="en-US" altLang="ja-JP" sz="1000" dirty="0"/>
            </a:br>
            <a:r>
              <a:rPr lang="ja-JP" altLang="en-US" sz="1000" b="0" i="0" dirty="0">
                <a:solidFill>
                  <a:srgbClr val="272D2C"/>
                </a:solidFill>
                <a:effectLst/>
                <a:latin typeface="Noto Sans JP"/>
              </a:rPr>
              <a:t>定期券の適用有無、実費精算した交通費の情報を登録します。</a:t>
            </a:r>
            <a:br>
              <a:rPr lang="en-US" altLang="ja-JP" sz="1000" b="0" i="0" dirty="0">
                <a:solidFill>
                  <a:srgbClr val="272D2C"/>
                </a:solidFill>
                <a:effectLst/>
                <a:latin typeface="Noto Sans JP"/>
              </a:rPr>
            </a:br>
            <a:r>
              <a:rPr lang="ja-JP" altLang="en-US" sz="1000" b="0" i="0" dirty="0">
                <a:solidFill>
                  <a:srgbClr val="272D2C"/>
                </a:solidFill>
                <a:effectLst/>
                <a:latin typeface="Noto Sans JP"/>
              </a:rPr>
              <a:t>交通費の支給方法を選択し、必要に応じて「実費交通費の追加」または「交通費一括追加」ボタンから交通費情報を追加します。</a:t>
            </a:r>
            <a:br>
              <a:rPr lang="en-US" altLang="ja-JP" sz="1000" b="0" i="0" dirty="0">
                <a:solidFill>
                  <a:srgbClr val="272D2C"/>
                </a:solidFill>
                <a:effectLst/>
                <a:latin typeface="Noto Sans JP"/>
              </a:rPr>
            </a:br>
            <a:r>
              <a:rPr lang="en-US" altLang="ja-JP" sz="1000" b="0" dirty="0">
                <a:solidFill>
                  <a:schemeClr val="bg1">
                    <a:lumMod val="50000"/>
                  </a:schemeClr>
                </a:solidFill>
              </a:rPr>
              <a:t>※Free</a:t>
            </a:r>
            <a:r>
              <a:rPr lang="ja-JP" altLang="en-US" sz="1000" b="0" dirty="0">
                <a:solidFill>
                  <a:schemeClr val="bg1">
                    <a:lumMod val="50000"/>
                  </a:schemeClr>
                </a:solidFill>
              </a:rPr>
              <a:t>プランをご契約の場合は表示されません。</a:t>
            </a:r>
            <a:endParaRPr lang="en-US" altLang="ja-JP" sz="1000" b="0" i="0" dirty="0">
              <a:solidFill>
                <a:srgbClr val="272D2C"/>
              </a:solidFill>
              <a:effectLst/>
              <a:latin typeface="Noto Sans JP"/>
            </a:endParaRPr>
          </a:p>
          <a:p>
            <a:pPr marL="228600" indent="-228600">
              <a:lnSpc>
                <a:spcPct val="150000"/>
              </a:lnSpc>
              <a:buFont typeface="+mj-lt"/>
              <a:buAutoNum type="arabicPeriod"/>
            </a:pPr>
            <a:r>
              <a:rPr lang="ja-JP" altLang="en-US" sz="1200" dirty="0"/>
              <a:t>提出確認・提出</a:t>
            </a:r>
            <a:br>
              <a:rPr lang="en-US" altLang="ja-JP" sz="1000" dirty="0"/>
            </a:br>
            <a:r>
              <a:rPr lang="ja-JP" altLang="en-US" sz="1000" b="0" dirty="0">
                <a:solidFill>
                  <a:srgbClr val="272D2C"/>
                </a:solidFill>
                <a:latin typeface="Noto Sans JP"/>
              </a:rPr>
              <a:t>登録内容を確認し、問題が無ければ</a:t>
            </a:r>
            <a:br>
              <a:rPr lang="en-US" altLang="ja-JP" sz="1000" b="0" dirty="0">
                <a:solidFill>
                  <a:srgbClr val="272D2C"/>
                </a:solidFill>
                <a:latin typeface="Noto Sans JP"/>
              </a:rPr>
            </a:br>
            <a:r>
              <a:rPr lang="ja-JP" altLang="en-US" sz="1000" b="0" dirty="0">
                <a:solidFill>
                  <a:srgbClr val="272D2C"/>
                </a:solidFill>
                <a:latin typeface="Noto Sans JP"/>
              </a:rPr>
              <a:t>「勤務表を提出」ボタンを押して</a:t>
            </a:r>
            <a:br>
              <a:rPr lang="en-US" altLang="ja-JP" sz="1000" b="0" dirty="0">
                <a:solidFill>
                  <a:srgbClr val="272D2C"/>
                </a:solidFill>
                <a:latin typeface="Noto Sans JP"/>
              </a:rPr>
            </a:br>
            <a:r>
              <a:rPr lang="ja-JP" altLang="en-US" sz="1000" b="0" dirty="0">
                <a:solidFill>
                  <a:srgbClr val="272D2C"/>
                </a:solidFill>
                <a:latin typeface="Noto Sans JP"/>
              </a:rPr>
              <a:t>提出完了です。</a:t>
            </a:r>
            <a:br>
              <a:rPr lang="en-US" altLang="ja-JP" sz="1000" b="0" dirty="0">
                <a:solidFill>
                  <a:srgbClr val="272D2C"/>
                </a:solidFill>
                <a:latin typeface="Noto Sans JP"/>
              </a:rPr>
            </a:br>
            <a:br>
              <a:rPr lang="en-US" altLang="ja-JP" sz="1000" b="0" dirty="0">
                <a:solidFill>
                  <a:srgbClr val="272D2C"/>
                </a:solidFill>
                <a:latin typeface="Noto Sans JP"/>
              </a:rPr>
            </a:br>
            <a:r>
              <a:rPr lang="ja-JP" altLang="en-US" sz="1000" b="0" dirty="0">
                <a:solidFill>
                  <a:srgbClr val="272D2C"/>
                </a:solidFill>
                <a:latin typeface="Noto Sans JP"/>
              </a:rPr>
              <a:t>次ページからは自社勤務表の見方について説明します。</a:t>
            </a:r>
            <a:endParaRPr lang="en-US" altLang="ja-JP" sz="1000" b="0" i="0" dirty="0">
              <a:solidFill>
                <a:srgbClr val="272D2C"/>
              </a:solidFill>
              <a:effectLst/>
              <a:latin typeface="Noto Sans JP"/>
            </a:endParaRPr>
          </a:p>
        </p:txBody>
      </p:sp>
      <p:grpSp>
        <p:nvGrpSpPr>
          <p:cNvPr id="31" name="グループ化 30">
            <a:extLst>
              <a:ext uri="{FF2B5EF4-FFF2-40B4-BE49-F238E27FC236}">
                <a16:creationId xmlns:a16="http://schemas.microsoft.com/office/drawing/2014/main" id="{A4914AB6-075C-C0D4-C586-80A25994DE9D}"/>
              </a:ext>
            </a:extLst>
          </p:cNvPr>
          <p:cNvGrpSpPr/>
          <p:nvPr/>
        </p:nvGrpSpPr>
        <p:grpSpPr>
          <a:xfrm>
            <a:off x="481566" y="1680358"/>
            <a:ext cx="5904947" cy="307777"/>
            <a:chOff x="481566" y="967740"/>
            <a:chExt cx="5904947" cy="307777"/>
          </a:xfrm>
        </p:grpSpPr>
        <p:sp>
          <p:nvSpPr>
            <p:cNvPr id="32" name="テキスト ボックス 31">
              <a:extLst>
                <a:ext uri="{FF2B5EF4-FFF2-40B4-BE49-F238E27FC236}">
                  <a16:creationId xmlns:a16="http://schemas.microsoft.com/office/drawing/2014/main" id="{31E54812-1A5C-A56E-41C5-8759C761C25A}"/>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勤務表を提出する</a:t>
              </a:r>
            </a:p>
          </p:txBody>
        </p:sp>
        <p:cxnSp>
          <p:nvCxnSpPr>
            <p:cNvPr id="33" name="直線コネクタ 32">
              <a:extLst>
                <a:ext uri="{FF2B5EF4-FFF2-40B4-BE49-F238E27FC236}">
                  <a16:creationId xmlns:a16="http://schemas.microsoft.com/office/drawing/2014/main" id="{320978C6-3827-BDDF-EF5E-0BA9CD9FEB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 name="図 2">
            <a:extLst>
              <a:ext uri="{FF2B5EF4-FFF2-40B4-BE49-F238E27FC236}">
                <a16:creationId xmlns:a16="http://schemas.microsoft.com/office/drawing/2014/main" id="{7899E697-9597-C507-D000-3A3FDAF6967E}"/>
              </a:ext>
            </a:extLst>
          </p:cNvPr>
          <p:cNvPicPr>
            <a:picLocks noChangeAspect="1"/>
          </p:cNvPicPr>
          <p:nvPr/>
        </p:nvPicPr>
        <p:blipFill rotWithShape="1">
          <a:blip r:embed="rId5">
            <a:extLst>
              <a:ext uri="{28A0092B-C50C-407E-A947-70E740481C1C}">
                <a14:useLocalDpi xmlns:a14="http://schemas.microsoft.com/office/drawing/2010/main" val="0"/>
              </a:ext>
            </a:extLst>
          </a:blip>
          <a:srcRect t="-2116" b="816"/>
          <a:stretch/>
        </p:blipFill>
        <p:spPr>
          <a:xfrm>
            <a:off x="3900266" y="2442824"/>
            <a:ext cx="2053503" cy="1425410"/>
          </a:xfrm>
          <a:prstGeom prst="rect">
            <a:avLst/>
          </a:prstGeom>
          <a:ln w="19050">
            <a:solidFill>
              <a:schemeClr val="bg1">
                <a:lumMod val="75000"/>
              </a:schemeClr>
            </a:solidFill>
          </a:ln>
        </p:spPr>
      </p:pic>
      <p:pic>
        <p:nvPicPr>
          <p:cNvPr id="4" name="図 3">
            <a:extLst>
              <a:ext uri="{FF2B5EF4-FFF2-40B4-BE49-F238E27FC236}">
                <a16:creationId xmlns:a16="http://schemas.microsoft.com/office/drawing/2014/main" id="{1C31DBDA-9364-BF9D-1851-961B67A114FC}"/>
              </a:ext>
            </a:extLst>
          </p:cNvPr>
          <p:cNvPicPr>
            <a:picLocks noChangeAspect="1"/>
          </p:cNvPicPr>
          <p:nvPr/>
        </p:nvPicPr>
        <p:blipFill>
          <a:blip r:embed="rId6">
            <a:extLst>
              <a:ext uri="{28A0092B-C50C-407E-A947-70E740481C1C}">
                <a14:useLocalDpi xmlns:a14="http://schemas.microsoft.com/office/drawing/2010/main" val="0"/>
              </a:ext>
            </a:extLst>
          </a:blip>
          <a:srcRect l="641" r="641"/>
          <a:stretch/>
        </p:blipFill>
        <p:spPr>
          <a:xfrm>
            <a:off x="3900264" y="4051017"/>
            <a:ext cx="2053503" cy="1425410"/>
          </a:xfrm>
          <a:prstGeom prst="rect">
            <a:avLst/>
          </a:prstGeom>
          <a:ln w="19050">
            <a:solidFill>
              <a:schemeClr val="bg1">
                <a:lumMod val="75000"/>
              </a:schemeClr>
            </a:solidFill>
          </a:ln>
        </p:spPr>
      </p:pic>
      <p:pic>
        <p:nvPicPr>
          <p:cNvPr id="5" name="図 4">
            <a:extLst>
              <a:ext uri="{FF2B5EF4-FFF2-40B4-BE49-F238E27FC236}">
                <a16:creationId xmlns:a16="http://schemas.microsoft.com/office/drawing/2014/main" id="{051D94CF-ADAA-06FB-6E59-AE4234E9960C}"/>
              </a:ext>
            </a:extLst>
          </p:cNvPr>
          <p:cNvPicPr>
            <a:picLocks noChangeAspect="1"/>
          </p:cNvPicPr>
          <p:nvPr/>
        </p:nvPicPr>
        <p:blipFill>
          <a:blip r:embed="rId7">
            <a:extLst>
              <a:ext uri="{28A0092B-C50C-407E-A947-70E740481C1C}">
                <a14:useLocalDpi xmlns:a14="http://schemas.microsoft.com/office/drawing/2010/main" val="0"/>
              </a:ext>
            </a:extLst>
          </a:blip>
          <a:srcRect l="641" r="641"/>
          <a:stretch/>
        </p:blipFill>
        <p:spPr>
          <a:xfrm>
            <a:off x="3900266" y="5659892"/>
            <a:ext cx="2053503" cy="1425410"/>
          </a:xfrm>
          <a:prstGeom prst="rect">
            <a:avLst/>
          </a:prstGeom>
          <a:ln w="19050">
            <a:solidFill>
              <a:schemeClr val="bg1">
                <a:lumMod val="75000"/>
              </a:schemeClr>
            </a:solidFill>
          </a:ln>
        </p:spPr>
      </p:pic>
      <p:pic>
        <p:nvPicPr>
          <p:cNvPr id="6" name="図 5">
            <a:extLst>
              <a:ext uri="{FF2B5EF4-FFF2-40B4-BE49-F238E27FC236}">
                <a16:creationId xmlns:a16="http://schemas.microsoft.com/office/drawing/2014/main" id="{8C69FF68-0848-7649-6D41-B2952ED6F279}"/>
              </a:ext>
            </a:extLst>
          </p:cNvPr>
          <p:cNvPicPr>
            <a:picLocks noChangeAspect="1"/>
          </p:cNvPicPr>
          <p:nvPr/>
        </p:nvPicPr>
        <p:blipFill>
          <a:blip r:embed="rId8">
            <a:extLst>
              <a:ext uri="{28A0092B-C50C-407E-A947-70E740481C1C}">
                <a14:useLocalDpi xmlns:a14="http://schemas.microsoft.com/office/drawing/2010/main" val="0"/>
              </a:ext>
            </a:extLst>
          </a:blip>
          <a:srcRect l="641" r="641"/>
          <a:stretch/>
        </p:blipFill>
        <p:spPr>
          <a:xfrm>
            <a:off x="3900264" y="7268085"/>
            <a:ext cx="2053503" cy="1425410"/>
          </a:xfrm>
          <a:prstGeom prst="rect">
            <a:avLst/>
          </a:prstGeom>
          <a:ln w="19050">
            <a:solidFill>
              <a:schemeClr val="bg1">
                <a:lumMod val="75000"/>
              </a:schemeClr>
            </a:solidFill>
          </a:ln>
        </p:spPr>
      </p:pic>
    </p:spTree>
    <p:extLst>
      <p:ext uri="{BB962C8B-B14F-4D97-AF65-F5344CB8AC3E}">
        <p14:creationId xmlns:p14="http://schemas.microsoft.com/office/powerpoint/2010/main" val="407822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34" name="グループ化 33">
            <a:extLst>
              <a:ext uri="{FF2B5EF4-FFF2-40B4-BE49-F238E27FC236}">
                <a16:creationId xmlns:a16="http://schemas.microsoft.com/office/drawing/2014/main" id="{038E65CD-F2D7-F68C-07C4-38AA7F49FDAA}"/>
              </a:ext>
            </a:extLst>
          </p:cNvPr>
          <p:cNvGrpSpPr/>
          <p:nvPr/>
        </p:nvGrpSpPr>
        <p:grpSpPr>
          <a:xfrm>
            <a:off x="471486" y="593147"/>
            <a:ext cx="5904947" cy="307777"/>
            <a:chOff x="481566" y="967740"/>
            <a:chExt cx="5904947" cy="307777"/>
          </a:xfrm>
        </p:grpSpPr>
        <p:sp>
          <p:nvSpPr>
            <p:cNvPr id="35" name="テキスト ボックス 34">
              <a:extLst>
                <a:ext uri="{FF2B5EF4-FFF2-40B4-BE49-F238E27FC236}">
                  <a16:creationId xmlns:a16="http://schemas.microsoft.com/office/drawing/2014/main" id="{D4E754EB-6BB4-AF8C-961A-CC1569B1FE36}"/>
                </a:ext>
              </a:extLst>
            </p:cNvPr>
            <p:cNvSpPr txBox="1"/>
            <p:nvPr/>
          </p:nvSpPr>
          <p:spPr>
            <a:xfrm>
              <a:off x="481566" y="967740"/>
              <a:ext cx="5894867" cy="307777"/>
            </a:xfrm>
            <a:prstGeom prst="rect">
              <a:avLst/>
            </a:prstGeom>
            <a:noFill/>
          </p:spPr>
          <p:txBody>
            <a:bodyPr wrap="square" rtlCol="0">
              <a:spAutoFit/>
            </a:bodyPr>
            <a:lstStyle/>
            <a:p>
              <a:r>
                <a:rPr kumimoji="1" lang="en-US" altLang="ja-JP" sz="1400" b="1"/>
                <a:t> </a:t>
              </a:r>
              <a:r>
                <a:rPr kumimoji="1" lang="ja-JP" altLang="en-US" sz="1400" b="1"/>
                <a:t>自社</a:t>
              </a:r>
              <a:r>
                <a:rPr kumimoji="1" lang="ja-JP" altLang="en-US" sz="1400" b="1" dirty="0"/>
                <a:t>勤務表で勤務時間を確認する</a:t>
              </a:r>
            </a:p>
          </p:txBody>
        </p:sp>
        <p:cxnSp>
          <p:nvCxnSpPr>
            <p:cNvPr id="36" name="直線コネクタ 35">
              <a:extLst>
                <a:ext uri="{FF2B5EF4-FFF2-40B4-BE49-F238E27FC236}">
                  <a16:creationId xmlns:a16="http://schemas.microsoft.com/office/drawing/2014/main" id="{96AA3360-CDB9-2D18-E4C2-FF8087BF573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7" name="図 36">
            <a:extLst>
              <a:ext uri="{FF2B5EF4-FFF2-40B4-BE49-F238E27FC236}">
                <a16:creationId xmlns:a16="http://schemas.microsoft.com/office/drawing/2014/main" id="{DE8AC898-41AF-C519-6746-BE59CFABD1CB}"/>
              </a:ext>
            </a:extLst>
          </p:cNvPr>
          <p:cNvPicPr>
            <a:picLocks noChangeAspect="1"/>
          </p:cNvPicPr>
          <p:nvPr/>
        </p:nvPicPr>
        <p:blipFill rotWithShape="1">
          <a:blip r:embed="rId2">
            <a:extLst>
              <a:ext uri="{28A0092B-C50C-407E-A947-70E740481C1C}">
                <a14:useLocalDpi xmlns:a14="http://schemas.microsoft.com/office/drawing/2010/main" val="0"/>
              </a:ext>
            </a:extLst>
          </a:blip>
          <a:srcRect l="191" t="56" r="-191" b="17036"/>
          <a:stretch/>
        </p:blipFill>
        <p:spPr>
          <a:xfrm>
            <a:off x="801756" y="1081159"/>
            <a:ext cx="5274644" cy="2961332"/>
          </a:xfrm>
          <a:prstGeom prst="rect">
            <a:avLst/>
          </a:prstGeom>
          <a:ln w="19050">
            <a:solidFill>
              <a:schemeClr val="bg1">
                <a:lumMod val="75000"/>
              </a:schemeClr>
            </a:solidFill>
          </a:ln>
        </p:spPr>
      </p:pic>
      <p:sp>
        <p:nvSpPr>
          <p:cNvPr id="3" name="コンテンツ プレースホルダー 3">
            <a:extLst>
              <a:ext uri="{FF2B5EF4-FFF2-40B4-BE49-F238E27FC236}">
                <a16:creationId xmlns:a16="http://schemas.microsoft.com/office/drawing/2014/main" id="{05027B1A-AD43-6277-54CF-C4C8C90C8A30}"/>
              </a:ext>
            </a:extLst>
          </p:cNvPr>
          <p:cNvSpPr>
            <a:spLocks noGrp="1"/>
          </p:cNvSpPr>
          <p:nvPr>
            <p:ph idx="1"/>
          </p:nvPr>
        </p:nvSpPr>
        <p:spPr>
          <a:xfrm>
            <a:off x="481566" y="4222726"/>
            <a:ext cx="5915025" cy="3674364"/>
          </a:xfrm>
        </p:spPr>
        <p:txBody>
          <a:bodyPr>
            <a:noAutofit/>
          </a:bodyPr>
          <a:lstStyle/>
          <a:p>
            <a:r>
              <a:rPr lang="ja-JP" altLang="en-US" dirty="0"/>
              <a:t>勤務表の確認ポイント</a:t>
            </a:r>
            <a:endParaRPr lang="en-US" altLang="ja-JP" dirty="0"/>
          </a:p>
          <a:p>
            <a:pPr marL="342900" lvl="1" indent="0">
              <a:buNone/>
            </a:pPr>
            <a:r>
              <a:rPr lang="ja-JP" altLang="en-US" dirty="0"/>
              <a:t>勤務表に表示されている各日の勤務データに、誤り・不足がないかを確認します。</a:t>
            </a:r>
            <a:endParaRPr lang="en-US" altLang="ja-JP" dirty="0"/>
          </a:p>
          <a:p>
            <a:pPr lvl="1">
              <a:lnSpc>
                <a:spcPct val="150000"/>
              </a:lnSpc>
              <a:buBlip>
                <a:blip r:embed="rId3">
                  <a:extLst>
                    <a:ext uri="{96DAC541-7B7A-43D3-8B79-37D633B846F1}">
                      <asvg:svgBlip xmlns:asvg="http://schemas.microsoft.com/office/drawing/2016/SVG/main" r:embed="rId4"/>
                    </a:ext>
                  </a:extLst>
                </a:blip>
              </a:buBlip>
            </a:pPr>
            <a:r>
              <a:rPr lang="ja-JP" altLang="en-US" sz="1100" b="1" dirty="0"/>
              <a:t>対象年月の選択</a:t>
            </a:r>
            <a:br>
              <a:rPr lang="en-US" altLang="ja-JP" dirty="0"/>
            </a:br>
            <a:r>
              <a:rPr lang="ja-JP" altLang="en-US" sz="1000" dirty="0"/>
              <a:t>画面上の勤務表の該当年月を表示しています。</a:t>
            </a:r>
            <a:br>
              <a:rPr lang="en-US" altLang="ja-JP" sz="1000" dirty="0"/>
            </a:br>
            <a:r>
              <a:rPr lang="ja-JP" altLang="en-US" sz="1000" dirty="0"/>
              <a:t>「＜」「＞」で前月・翌月の勤務表に切り替わります。</a:t>
            </a:r>
            <a:br>
              <a:rPr lang="en-US" altLang="ja-JP" sz="1000" dirty="0"/>
            </a:br>
            <a:r>
              <a:rPr lang="ja-JP" altLang="en-US" sz="1000" dirty="0"/>
              <a:t>年月横の▼をクリックして、ポップアップ上から年月を選択できます。</a:t>
            </a:r>
          </a:p>
          <a:p>
            <a:pPr lvl="1">
              <a:lnSpc>
                <a:spcPct val="150000"/>
              </a:lnSpc>
            </a:pPr>
            <a:r>
              <a:rPr lang="ja-JP" altLang="en-US" sz="1100" b="1" dirty="0"/>
              <a:t>申請ステータス</a:t>
            </a:r>
            <a:br>
              <a:rPr lang="en-US" altLang="ja-JP" dirty="0"/>
            </a:br>
            <a:r>
              <a:rPr lang="ja-JP" altLang="en-US" sz="1000" dirty="0"/>
              <a:t>表示中の勤務表の申請ステータスです。</a:t>
            </a:r>
            <a:endParaRPr lang="en-US" altLang="ja-JP" sz="1000" dirty="0"/>
          </a:p>
          <a:p>
            <a:pPr lvl="1">
              <a:lnSpc>
                <a:spcPct val="150000"/>
              </a:lnSpc>
            </a:pPr>
            <a:r>
              <a:rPr lang="ja-JP" altLang="en-US" sz="1050" b="1" dirty="0"/>
              <a:t>ステータス変遷一覧</a:t>
            </a:r>
            <a:br>
              <a:rPr lang="en-US" altLang="ja-JP" sz="1050" dirty="0"/>
            </a:br>
            <a:r>
              <a:rPr lang="ja-JP" altLang="en-US" sz="900" dirty="0"/>
              <a:t>アイコンをクリックして、表示中の勤務表のステータス変遷を一覧で確認できます。</a:t>
            </a:r>
          </a:p>
          <a:p>
            <a:pPr lvl="1">
              <a:lnSpc>
                <a:spcPct val="150000"/>
              </a:lnSpc>
            </a:pPr>
            <a:r>
              <a:rPr lang="ja-JP" altLang="en-US" sz="1050" b="1" dirty="0"/>
              <a:t>勤怠集計</a:t>
            </a:r>
            <a:br>
              <a:rPr lang="en-US" altLang="ja-JP" sz="1050" b="1" dirty="0"/>
            </a:br>
            <a:r>
              <a:rPr lang="ja-JP" altLang="en-US" sz="900" dirty="0"/>
              <a:t> 表示中の勤務表の勤怠情報をまとめた表です。</a:t>
            </a:r>
            <a:br>
              <a:rPr lang="en-US" altLang="ja-JP" sz="900" dirty="0"/>
            </a:br>
            <a:r>
              <a:rPr lang="ja-JP" altLang="en-US" sz="900" dirty="0"/>
              <a:t>「集計詳細」をクリックして、より詳細な情報を確認できます。</a:t>
            </a:r>
          </a:p>
          <a:p>
            <a:pPr lvl="1">
              <a:lnSpc>
                <a:spcPct val="150000"/>
              </a:lnSpc>
              <a:buBlip>
                <a:blip r:embed="rId3">
                  <a:extLst>
                    <a:ext uri="{96DAC541-7B7A-43D3-8B79-37D633B846F1}">
                      <asvg:svgBlip xmlns:asvg="http://schemas.microsoft.com/office/drawing/2016/SVG/main" r:embed="rId4"/>
                    </a:ext>
                  </a:extLst>
                </a:blip>
              </a:buBlip>
            </a:pPr>
            <a:endParaRPr lang="ja-JP" altLang="en-US" sz="900" dirty="0"/>
          </a:p>
        </p:txBody>
      </p:sp>
      <p:grpSp>
        <p:nvGrpSpPr>
          <p:cNvPr id="4" name="グループ化 3">
            <a:extLst>
              <a:ext uri="{FF2B5EF4-FFF2-40B4-BE49-F238E27FC236}">
                <a16:creationId xmlns:a16="http://schemas.microsoft.com/office/drawing/2014/main" id="{E97C66CF-3400-C044-96A7-D1D12C09382A}"/>
              </a:ext>
            </a:extLst>
          </p:cNvPr>
          <p:cNvGrpSpPr/>
          <p:nvPr/>
        </p:nvGrpSpPr>
        <p:grpSpPr>
          <a:xfrm>
            <a:off x="930973" y="7661946"/>
            <a:ext cx="4930077" cy="974132"/>
            <a:chOff x="-3673707" y="8291656"/>
            <a:chExt cx="4930077" cy="974132"/>
          </a:xfrm>
        </p:grpSpPr>
        <p:sp>
          <p:nvSpPr>
            <p:cNvPr id="5" name="フリーフォーム: 図形 4">
              <a:extLst>
                <a:ext uri="{FF2B5EF4-FFF2-40B4-BE49-F238E27FC236}">
                  <a16:creationId xmlns:a16="http://schemas.microsoft.com/office/drawing/2014/main" id="{BC4F1E15-01AC-C6E7-8EFF-EF84E03BEE53}"/>
                </a:ext>
              </a:extLst>
            </p:cNvPr>
            <p:cNvSpPr/>
            <p:nvPr userDrawn="1"/>
          </p:nvSpPr>
          <p:spPr>
            <a:xfrm>
              <a:off x="-3673707" y="8375595"/>
              <a:ext cx="4930077" cy="890193"/>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en-US" altLang="ja-JP" sz="1050" b="1" dirty="0" err="1"/>
                <a:t>i</a:t>
              </a:r>
              <a:r>
                <a:rPr lang="ja-JP" altLang="en-US" sz="1050" b="1" dirty="0"/>
                <a:t>マークについて</a:t>
              </a:r>
              <a:endParaRPr lang="en-US" altLang="ja-JP" sz="1050" b="1" dirty="0"/>
            </a:p>
            <a:p>
              <a:pPr algn="l"/>
              <a:endParaRPr lang="ja-JP" altLang="en-US" sz="900" b="1" dirty="0"/>
            </a:p>
            <a:p>
              <a:pPr algn="l"/>
              <a:r>
                <a:rPr lang="ja-JP" altLang="en-US" sz="900" dirty="0"/>
                <a:t>画面上にある</a:t>
              </a:r>
              <a:r>
                <a:rPr lang="en-US" altLang="ja-JP" sz="900" dirty="0" err="1"/>
                <a:t>i</a:t>
              </a:r>
              <a:r>
                <a:rPr lang="ja-JP" altLang="en-US" sz="900" dirty="0"/>
                <a:t>マークをマウスオーバーすることで、項目の説明を見ることができます。</a:t>
              </a:r>
              <a:endParaRPr lang="en-US" altLang="ja-JP" sz="900" dirty="0"/>
            </a:p>
          </p:txBody>
        </p:sp>
        <p:grpSp>
          <p:nvGrpSpPr>
            <p:cNvPr id="6" name="グループ化 5">
              <a:extLst>
                <a:ext uri="{FF2B5EF4-FFF2-40B4-BE49-F238E27FC236}">
                  <a16:creationId xmlns:a16="http://schemas.microsoft.com/office/drawing/2014/main" id="{0EBB64C9-6DC3-A89E-F103-EE7CE9DEC529}"/>
                </a:ext>
              </a:extLst>
            </p:cNvPr>
            <p:cNvGrpSpPr/>
            <p:nvPr/>
          </p:nvGrpSpPr>
          <p:grpSpPr>
            <a:xfrm>
              <a:off x="-3550145" y="8291656"/>
              <a:ext cx="655267" cy="167878"/>
              <a:chOff x="-4002265" y="7208770"/>
              <a:chExt cx="655267" cy="167878"/>
            </a:xfrm>
          </p:grpSpPr>
          <p:sp>
            <p:nvSpPr>
              <p:cNvPr id="7" name="フリーフォーム: 図形 6">
                <a:extLst>
                  <a:ext uri="{FF2B5EF4-FFF2-40B4-BE49-F238E27FC236}">
                    <a16:creationId xmlns:a16="http://schemas.microsoft.com/office/drawing/2014/main" id="{93FD5BF2-364B-3979-894F-AB5C2A99847F}"/>
                  </a:ext>
                </a:extLst>
              </p:cNvPr>
              <p:cNvSpPr/>
              <p:nvPr/>
            </p:nvSpPr>
            <p:spPr>
              <a:xfrm>
                <a:off x="-4002265" y="7208770"/>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3C48243A-B50E-94A5-2B59-6D3B4C99B94C}"/>
                  </a:ext>
                </a:extLst>
              </p:cNvPr>
              <p:cNvSpPr/>
              <p:nvPr/>
            </p:nvSpPr>
            <p:spPr>
              <a:xfrm>
                <a:off x="-3827296" y="7225758"/>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4E441D4D-5038-5162-B38A-AA780A8C1C82}"/>
                  </a:ext>
                </a:extLst>
              </p:cNvPr>
              <p:cNvSpPr/>
              <p:nvPr/>
            </p:nvSpPr>
            <p:spPr>
              <a:xfrm>
                <a:off x="-3727561" y="7224372"/>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07C880E0-A08A-ACDE-3C1C-B544FD525E88}"/>
                  </a:ext>
                </a:extLst>
              </p:cNvPr>
              <p:cNvSpPr/>
              <p:nvPr/>
            </p:nvSpPr>
            <p:spPr>
              <a:xfrm>
                <a:off x="-3598935" y="7225874"/>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94A924AA-2A39-6BE1-4ABB-5DF340ED77EE}"/>
                  </a:ext>
                </a:extLst>
              </p:cNvPr>
              <p:cNvSpPr/>
              <p:nvPr/>
            </p:nvSpPr>
            <p:spPr>
              <a:xfrm>
                <a:off x="-3548547" y="7225874"/>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69BFBC2C-6B65-E0E9-7D3F-F98745DF81FC}"/>
                  </a:ext>
                </a:extLst>
              </p:cNvPr>
              <p:cNvSpPr/>
              <p:nvPr/>
            </p:nvSpPr>
            <p:spPr>
              <a:xfrm>
                <a:off x="-3438411" y="7225989"/>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58A2DA7-EBD0-FA94-7E9D-215EA5318025}"/>
                  </a:ext>
                </a:extLst>
              </p:cNvPr>
              <p:cNvSpPr/>
              <p:nvPr/>
            </p:nvSpPr>
            <p:spPr>
              <a:xfrm>
                <a:off x="-3827181" y="7350918"/>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4284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 name="コンテンツ プレースホルダー 3">
            <a:extLst>
              <a:ext uri="{FF2B5EF4-FFF2-40B4-BE49-F238E27FC236}">
                <a16:creationId xmlns:a16="http://schemas.microsoft.com/office/drawing/2014/main" id="{DDD85EB0-7A51-A8ED-3D15-BF99F71EDB31}"/>
              </a:ext>
            </a:extLst>
          </p:cNvPr>
          <p:cNvSpPr txBox="1">
            <a:spLocks/>
          </p:cNvSpPr>
          <p:nvPr/>
        </p:nvSpPr>
        <p:spPr>
          <a:xfrm>
            <a:off x="471487" y="2496319"/>
            <a:ext cx="5915025" cy="3131740"/>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0" lvl="1" indent="0">
              <a:buFontTx/>
              <a:buNone/>
            </a:pPr>
            <a:endParaRPr lang="en-US" altLang="ja-JP" sz="900" dirty="0"/>
          </a:p>
          <a:p>
            <a:endParaRPr lang="en-US" altLang="ja-JP" dirty="0"/>
          </a:p>
          <a:p>
            <a:endParaRPr lang="ja-JP" altLang="en-US" dirty="0"/>
          </a:p>
        </p:txBody>
      </p:sp>
      <p:sp>
        <p:nvSpPr>
          <p:cNvPr id="15" name="コンテンツ プレースホルダー 3">
            <a:extLst>
              <a:ext uri="{FF2B5EF4-FFF2-40B4-BE49-F238E27FC236}">
                <a16:creationId xmlns:a16="http://schemas.microsoft.com/office/drawing/2014/main" id="{273F22BC-431F-F837-7501-97D3D4AC5A9E}"/>
              </a:ext>
            </a:extLst>
          </p:cNvPr>
          <p:cNvSpPr txBox="1">
            <a:spLocks/>
          </p:cNvSpPr>
          <p:nvPr/>
        </p:nvSpPr>
        <p:spPr>
          <a:xfrm>
            <a:off x="481012" y="634246"/>
            <a:ext cx="2947988" cy="4045877"/>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lnSpc>
                <a:spcPct val="150000"/>
              </a:lnSpc>
            </a:pPr>
            <a:r>
              <a:rPr lang="ja-JP" altLang="en-US" sz="1100" b="1" dirty="0"/>
              <a:t>交通費を一括登録する</a:t>
            </a:r>
            <a:br>
              <a:rPr lang="en-US" altLang="ja-JP" sz="1100" b="1" dirty="0"/>
            </a:br>
            <a:r>
              <a:rPr lang="ja-JP" altLang="en-US" sz="1000" dirty="0"/>
              <a:t>通勤交通費を日単位の一括登録が可能です。</a:t>
            </a:r>
          </a:p>
          <a:p>
            <a:pPr marL="571500" lvl="1" indent="-228600">
              <a:buFont typeface="+mj-lt"/>
              <a:buAutoNum type="arabicPeriod"/>
            </a:pPr>
            <a:r>
              <a:rPr lang="ja-JP" altLang="en-US" sz="1000" dirty="0"/>
              <a:t>「交通費登録」をクリックして、通勤交通費が登録可能な日の日付欄横にチェックボックスを表示します。</a:t>
            </a:r>
          </a:p>
          <a:p>
            <a:pPr marL="571500" lvl="1" indent="-228600">
              <a:buFont typeface="+mj-lt"/>
              <a:buAutoNum type="arabicPeriod"/>
            </a:pPr>
            <a:r>
              <a:rPr lang="ja-JP" altLang="en-US" sz="1000" dirty="0"/>
              <a:t>登録する日付にチェックを付けます。「勤務日選択」をクリックすると、一括ですべてのチェックボックスを選択できます。</a:t>
            </a:r>
          </a:p>
          <a:p>
            <a:pPr marL="571500" lvl="1" indent="-228600">
              <a:buFont typeface="+mj-lt"/>
              <a:buAutoNum type="arabicPeriod"/>
            </a:pPr>
            <a:r>
              <a:rPr lang="ja-JP" altLang="en-US" sz="1000" dirty="0"/>
              <a:t>「登録」をクリックし、登録情報を確認します。</a:t>
            </a:r>
          </a:p>
          <a:p>
            <a:pPr marL="571500" lvl="1" indent="-228600">
              <a:buFont typeface="+mj-lt"/>
              <a:buAutoNum type="arabicPeriod"/>
            </a:pPr>
            <a:r>
              <a:rPr lang="ja-JP" altLang="en-US" sz="1000" dirty="0"/>
              <a:t>登録内容に問題が無ければ「交通費登録」をクリックし、通勤交通費の一括登録は完了です。</a:t>
            </a:r>
          </a:p>
          <a:p>
            <a:pPr marL="342900" lvl="1" indent="0">
              <a:buFontTx/>
              <a:buNone/>
            </a:pPr>
            <a:r>
              <a:rPr lang="en-US" altLang="ja-JP" sz="900" dirty="0">
                <a:solidFill>
                  <a:schemeClr val="bg1">
                    <a:lumMod val="50000"/>
                  </a:schemeClr>
                </a:solidFill>
              </a:rPr>
              <a:t>※</a:t>
            </a:r>
            <a:r>
              <a:rPr lang="ja-JP" altLang="en-US" sz="900" dirty="0">
                <a:solidFill>
                  <a:schemeClr val="bg1">
                    <a:lumMod val="50000"/>
                  </a:schemeClr>
                </a:solidFill>
              </a:rPr>
              <a:t>予め通勤交通費情報の登録が必要です。</a:t>
            </a:r>
          </a:p>
          <a:p>
            <a:pPr marL="342900" lvl="1" indent="0">
              <a:buFontTx/>
              <a:buNone/>
            </a:pPr>
            <a:r>
              <a:rPr lang="en-US" altLang="ja-JP" sz="900" dirty="0">
                <a:solidFill>
                  <a:schemeClr val="bg1">
                    <a:lumMod val="50000"/>
                  </a:schemeClr>
                </a:solidFill>
              </a:rPr>
              <a:t>※</a:t>
            </a:r>
            <a:r>
              <a:rPr lang="ja-JP" altLang="en-US" sz="900" dirty="0">
                <a:solidFill>
                  <a:schemeClr val="bg1">
                    <a:lumMod val="50000"/>
                  </a:schemeClr>
                </a:solidFill>
              </a:rPr>
              <a:t>通勤交通費申請で登録している区間以外の交通費は「交通費精算画面」から、別途登録が必要です。</a:t>
            </a:r>
          </a:p>
          <a:p>
            <a:pPr marL="342900" lvl="1" indent="0">
              <a:lnSpc>
                <a:spcPct val="150000"/>
              </a:lnSpc>
              <a:buFontTx/>
              <a:buNone/>
            </a:pPr>
            <a:endParaRPr lang="en-US" altLang="ja-JP" sz="1100" b="1" dirty="0"/>
          </a:p>
        </p:txBody>
      </p:sp>
      <p:grpSp>
        <p:nvGrpSpPr>
          <p:cNvPr id="25" name="グループ化 24">
            <a:extLst>
              <a:ext uri="{FF2B5EF4-FFF2-40B4-BE49-F238E27FC236}">
                <a16:creationId xmlns:a16="http://schemas.microsoft.com/office/drawing/2014/main" id="{38BFE862-0900-6835-7B96-DFB70EFEB7DD}"/>
              </a:ext>
            </a:extLst>
          </p:cNvPr>
          <p:cNvGrpSpPr/>
          <p:nvPr/>
        </p:nvGrpSpPr>
        <p:grpSpPr>
          <a:xfrm>
            <a:off x="3641000" y="1238359"/>
            <a:ext cx="2745513" cy="2261311"/>
            <a:chOff x="3641000" y="3080766"/>
            <a:chExt cx="2745513" cy="2261311"/>
          </a:xfrm>
        </p:grpSpPr>
        <p:pic>
          <p:nvPicPr>
            <p:cNvPr id="20" name="図 19">
              <a:extLst>
                <a:ext uri="{FF2B5EF4-FFF2-40B4-BE49-F238E27FC236}">
                  <a16:creationId xmlns:a16="http://schemas.microsoft.com/office/drawing/2014/main" id="{992B2238-B8FA-540E-F4E2-2CAF1A0B9E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0705" y="3762093"/>
              <a:ext cx="2355808" cy="1579984"/>
            </a:xfrm>
            <a:prstGeom prst="rect">
              <a:avLst/>
            </a:prstGeom>
            <a:ln w="19050">
              <a:solidFill>
                <a:schemeClr val="bg1">
                  <a:lumMod val="75000"/>
                </a:schemeClr>
              </a:solidFill>
            </a:ln>
          </p:spPr>
        </p:pic>
        <p:sp>
          <p:nvSpPr>
            <p:cNvPr id="21" name="四角形: 角を丸くする 20">
              <a:extLst>
                <a:ext uri="{FF2B5EF4-FFF2-40B4-BE49-F238E27FC236}">
                  <a16:creationId xmlns:a16="http://schemas.microsoft.com/office/drawing/2014/main" id="{B6FB212A-2DC1-6AEF-F247-420B58F09110}"/>
                </a:ext>
              </a:extLst>
            </p:cNvPr>
            <p:cNvSpPr/>
            <p:nvPr/>
          </p:nvSpPr>
          <p:spPr>
            <a:xfrm>
              <a:off x="4133687" y="4013462"/>
              <a:ext cx="388080" cy="56247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F65768C-DAB6-AA78-A406-A91B20FD8210}"/>
                </a:ext>
              </a:extLst>
            </p:cNvPr>
            <p:cNvPicPr>
              <a:picLocks noChangeAspect="1"/>
            </p:cNvPicPr>
            <p:nvPr/>
          </p:nvPicPr>
          <p:blipFill>
            <a:blip r:embed="rId5"/>
            <a:stretch>
              <a:fillRect/>
            </a:stretch>
          </p:blipFill>
          <p:spPr>
            <a:xfrm>
              <a:off x="3641000" y="3080766"/>
              <a:ext cx="1988562" cy="790690"/>
            </a:xfrm>
            <a:prstGeom prst="rect">
              <a:avLst/>
            </a:prstGeom>
            <a:ln w="19050">
              <a:solidFill>
                <a:schemeClr val="bg1">
                  <a:lumMod val="75000"/>
                </a:schemeClr>
              </a:solidFill>
            </a:ln>
          </p:spPr>
        </p:pic>
        <p:pic>
          <p:nvPicPr>
            <p:cNvPr id="24" name="グラフィックス 23">
              <a:extLst>
                <a:ext uri="{FF2B5EF4-FFF2-40B4-BE49-F238E27FC236}">
                  <a16:creationId xmlns:a16="http://schemas.microsoft.com/office/drawing/2014/main" id="{5802741B-3478-DF63-9C56-B1778C17B2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9525" y="3629908"/>
              <a:ext cx="197401" cy="312551"/>
            </a:xfrm>
            <a:prstGeom prst="rect">
              <a:avLst/>
            </a:prstGeom>
          </p:spPr>
        </p:pic>
      </p:grpSp>
      <p:graphicFrame>
        <p:nvGraphicFramePr>
          <p:cNvPr id="48" name="表 8">
            <a:extLst>
              <a:ext uri="{FF2B5EF4-FFF2-40B4-BE49-F238E27FC236}">
                <a16:creationId xmlns:a16="http://schemas.microsoft.com/office/drawing/2014/main" id="{6222A483-9F2C-3E1F-94B5-C35C6C599B9F}"/>
              </a:ext>
            </a:extLst>
          </p:cNvPr>
          <p:cNvGraphicFramePr>
            <a:graphicFrameLocks noGrp="1"/>
          </p:cNvGraphicFramePr>
          <p:nvPr/>
        </p:nvGraphicFramePr>
        <p:xfrm>
          <a:off x="876300" y="5142287"/>
          <a:ext cx="5105400" cy="1640168"/>
        </p:xfrm>
        <a:graphic>
          <a:graphicData uri="http://schemas.openxmlformats.org/drawingml/2006/table">
            <a:tbl>
              <a:tblPr firstRow="1" bandRow="1">
                <a:tableStyleId>{2D5ABB26-0587-4C30-8999-92F81FD0307C}</a:tableStyleId>
              </a:tblPr>
              <a:tblGrid>
                <a:gridCol w="740283">
                  <a:extLst>
                    <a:ext uri="{9D8B030D-6E8A-4147-A177-3AD203B41FA5}">
                      <a16:colId xmlns:a16="http://schemas.microsoft.com/office/drawing/2014/main" val="613603846"/>
                    </a:ext>
                  </a:extLst>
                </a:gridCol>
                <a:gridCol w="4365117">
                  <a:extLst>
                    <a:ext uri="{9D8B030D-6E8A-4147-A177-3AD203B41FA5}">
                      <a16:colId xmlns:a16="http://schemas.microsoft.com/office/drawing/2014/main" val="1805834374"/>
                    </a:ext>
                  </a:extLst>
                </a:gridCol>
              </a:tblGrid>
              <a:tr h="423082">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クリックで打刻履歴画面を表示します。ここから打刻修正を行えます。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608543">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マウスオーバーで申請履歴を表示します。表示された各申請をクリックすると、申請の詳細を確認できます。</a:t>
                      </a:r>
                    </a:p>
                    <a:p>
                      <a:r>
                        <a:rPr kumimoji="1" lang="en-US" altLang="ja-JP" sz="900" dirty="0">
                          <a:solidFill>
                            <a:schemeClr val="bg1">
                              <a:lumMod val="50000"/>
                            </a:schemeClr>
                          </a:solidFill>
                        </a:rPr>
                        <a:t>※</a:t>
                      </a:r>
                      <a:r>
                        <a:rPr kumimoji="1" lang="ja-JP" altLang="en-US" sz="900" dirty="0">
                          <a:solidFill>
                            <a:schemeClr val="bg1">
                              <a:lumMod val="50000"/>
                            </a:schemeClr>
                          </a:solidFill>
                        </a:rPr>
                        <a:t>申請が未承認の場合は、アイコンは赤色になります。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608543">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マウスオーバー</a:t>
                      </a:r>
                      <a:r>
                        <a:rPr kumimoji="1" lang="en-US" altLang="ja-JP" sz="1000" dirty="0"/>
                        <a:t>+</a:t>
                      </a:r>
                      <a:r>
                        <a:rPr kumimoji="1" lang="ja-JP" altLang="en-US" sz="1000" dirty="0"/>
                        <a:t>申請種別をクリックして、対象日の新規の勤怠申請が提出可能です。</a:t>
                      </a:r>
                    </a:p>
                    <a:p>
                      <a:r>
                        <a:rPr kumimoji="1" lang="en-US" altLang="ja-JP" sz="900" dirty="0">
                          <a:solidFill>
                            <a:schemeClr val="bg1">
                              <a:lumMod val="50000"/>
                            </a:schemeClr>
                          </a:solidFill>
                        </a:rPr>
                        <a:t>※</a:t>
                      </a:r>
                      <a:r>
                        <a:rPr kumimoji="1" lang="ja-JP" altLang="en-US" sz="900" dirty="0">
                          <a:solidFill>
                            <a:schemeClr val="bg1">
                              <a:lumMod val="50000"/>
                            </a:schemeClr>
                          </a:solidFill>
                        </a:rPr>
                        <a:t>未提出の勤務表でのみ表示されます。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pic>
        <p:nvPicPr>
          <p:cNvPr id="49" name="図 48" descr="アイコン&#10;&#10;自動的に生成された説明">
            <a:extLst>
              <a:ext uri="{FF2B5EF4-FFF2-40B4-BE49-F238E27FC236}">
                <a16:creationId xmlns:a16="http://schemas.microsoft.com/office/drawing/2014/main" id="{65CE49DF-C1C6-4C37-A3FB-BBCB833CE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899" y="5671974"/>
            <a:ext cx="355681" cy="355681"/>
          </a:xfrm>
          <a:prstGeom prst="rect">
            <a:avLst/>
          </a:prstGeom>
        </p:spPr>
      </p:pic>
      <p:pic>
        <p:nvPicPr>
          <p:cNvPr id="50" name="図 49" descr="アイコン&#10;&#10;自動的に生成された説明">
            <a:extLst>
              <a:ext uri="{FF2B5EF4-FFF2-40B4-BE49-F238E27FC236}">
                <a16:creationId xmlns:a16="http://schemas.microsoft.com/office/drawing/2014/main" id="{185CE991-AAAB-424D-1B26-33E7FDF229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899" y="6313077"/>
            <a:ext cx="355681" cy="355681"/>
          </a:xfrm>
          <a:prstGeom prst="rect">
            <a:avLst/>
          </a:prstGeom>
        </p:spPr>
      </p:pic>
      <p:pic>
        <p:nvPicPr>
          <p:cNvPr id="51" name="図 50" descr="アイコン&#10;&#10;自動的に生成された説明">
            <a:extLst>
              <a:ext uri="{FF2B5EF4-FFF2-40B4-BE49-F238E27FC236}">
                <a16:creationId xmlns:a16="http://schemas.microsoft.com/office/drawing/2014/main" id="{EE801A8A-DC00-9A95-01B9-A2526A1211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899" y="5165147"/>
            <a:ext cx="355681" cy="355681"/>
          </a:xfrm>
          <a:prstGeom prst="rect">
            <a:avLst/>
          </a:prstGeom>
        </p:spPr>
      </p:pic>
      <p:grpSp>
        <p:nvGrpSpPr>
          <p:cNvPr id="52" name="グループ化 51">
            <a:extLst>
              <a:ext uri="{FF2B5EF4-FFF2-40B4-BE49-F238E27FC236}">
                <a16:creationId xmlns:a16="http://schemas.microsoft.com/office/drawing/2014/main" id="{000D8CD6-54E0-23F0-3C25-1616B265BD0C}"/>
              </a:ext>
            </a:extLst>
          </p:cNvPr>
          <p:cNvGrpSpPr/>
          <p:nvPr/>
        </p:nvGrpSpPr>
        <p:grpSpPr>
          <a:xfrm>
            <a:off x="577488" y="4452311"/>
            <a:ext cx="5915025" cy="676471"/>
            <a:chOff x="-5921704" y="1879885"/>
            <a:chExt cx="5915025" cy="676471"/>
          </a:xfrm>
        </p:grpSpPr>
        <p:sp>
          <p:nvSpPr>
            <p:cNvPr id="53" name="コンテンツ プレースホルダー 3">
              <a:extLst>
                <a:ext uri="{FF2B5EF4-FFF2-40B4-BE49-F238E27FC236}">
                  <a16:creationId xmlns:a16="http://schemas.microsoft.com/office/drawing/2014/main" id="{D4E1666A-AE18-FCBE-1466-187AC9C8B9B5}"/>
                </a:ext>
              </a:extLst>
            </p:cNvPr>
            <p:cNvSpPr txBox="1">
              <a:spLocks/>
            </p:cNvSpPr>
            <p:nvPr/>
          </p:nvSpPr>
          <p:spPr>
            <a:xfrm>
              <a:off x="-5921704" y="2248581"/>
              <a:ext cx="5915025" cy="307775"/>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勤務表内の「操作」欄の各アイコンをクリックして、勤怠情報の確認・修正や勤怠申請を行えます。</a:t>
              </a:r>
              <a:endParaRPr lang="en-US" altLang="ja-JP" sz="1000" b="0" dirty="0"/>
            </a:p>
          </p:txBody>
        </p:sp>
        <p:grpSp>
          <p:nvGrpSpPr>
            <p:cNvPr id="54" name="グループ化 53">
              <a:extLst>
                <a:ext uri="{FF2B5EF4-FFF2-40B4-BE49-F238E27FC236}">
                  <a16:creationId xmlns:a16="http://schemas.microsoft.com/office/drawing/2014/main" id="{D45A15F7-622D-8EF5-1C03-6812E6BF3750}"/>
                </a:ext>
              </a:extLst>
            </p:cNvPr>
            <p:cNvGrpSpPr/>
            <p:nvPr/>
          </p:nvGrpSpPr>
          <p:grpSpPr>
            <a:xfrm>
              <a:off x="-5911626" y="1879885"/>
              <a:ext cx="5904947" cy="307777"/>
              <a:chOff x="481566" y="967740"/>
              <a:chExt cx="5904947" cy="307777"/>
            </a:xfrm>
          </p:grpSpPr>
          <p:sp>
            <p:nvSpPr>
              <p:cNvPr id="55" name="テキスト ボックス 54">
                <a:extLst>
                  <a:ext uri="{FF2B5EF4-FFF2-40B4-BE49-F238E27FC236}">
                    <a16:creationId xmlns:a16="http://schemas.microsoft.com/office/drawing/2014/main" id="{C832F24E-1343-6EB9-F190-7077DCCDA8D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勤務表の各日のデータの修正する</a:t>
                </a:r>
              </a:p>
            </p:txBody>
          </p:sp>
          <p:cxnSp>
            <p:nvCxnSpPr>
              <p:cNvPr id="56" name="直線コネクタ 55">
                <a:extLst>
                  <a:ext uri="{FF2B5EF4-FFF2-40B4-BE49-F238E27FC236}">
                    <a16:creationId xmlns:a16="http://schemas.microsoft.com/office/drawing/2014/main" id="{2323809F-D641-7917-42C7-607EC066356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18">
            <a:extLst>
              <a:ext uri="{FF2B5EF4-FFF2-40B4-BE49-F238E27FC236}">
                <a16:creationId xmlns:a16="http://schemas.microsoft.com/office/drawing/2014/main" id="{0F5124B1-7152-427A-365C-EE7DCAA42D38}"/>
              </a:ext>
            </a:extLst>
          </p:cNvPr>
          <p:cNvGrpSpPr/>
          <p:nvPr/>
        </p:nvGrpSpPr>
        <p:grpSpPr>
          <a:xfrm>
            <a:off x="481566" y="6992403"/>
            <a:ext cx="5894867" cy="2060931"/>
            <a:chOff x="633440" y="3284888"/>
            <a:chExt cx="5894867" cy="2060931"/>
          </a:xfrm>
        </p:grpSpPr>
        <p:grpSp>
          <p:nvGrpSpPr>
            <p:cNvPr id="22" name="グラフィックス 9">
              <a:extLst>
                <a:ext uri="{FF2B5EF4-FFF2-40B4-BE49-F238E27FC236}">
                  <a16:creationId xmlns:a16="http://schemas.microsoft.com/office/drawing/2014/main" id="{44B5621F-EFF2-CB42-FD7C-FA6CA588F38B}"/>
                </a:ext>
              </a:extLst>
            </p:cNvPr>
            <p:cNvGrpSpPr/>
            <p:nvPr/>
          </p:nvGrpSpPr>
          <p:grpSpPr>
            <a:xfrm>
              <a:off x="633440" y="3284888"/>
              <a:ext cx="5894867" cy="2060931"/>
              <a:chOff x="482028" y="5964289"/>
              <a:chExt cx="5894867" cy="2060931"/>
            </a:xfrm>
          </p:grpSpPr>
          <p:sp>
            <p:nvSpPr>
              <p:cNvPr id="32" name="フリーフォーム: 図形 31">
                <a:extLst>
                  <a:ext uri="{FF2B5EF4-FFF2-40B4-BE49-F238E27FC236}">
                    <a16:creationId xmlns:a16="http://schemas.microsoft.com/office/drawing/2014/main" id="{250AA022-8EC5-47D4-43D0-C827725EA39D}"/>
                  </a:ext>
                </a:extLst>
              </p:cNvPr>
              <p:cNvSpPr/>
              <p:nvPr userDrawn="1"/>
            </p:nvSpPr>
            <p:spPr>
              <a:xfrm>
                <a:off x="482028" y="6048306"/>
                <a:ext cx="5894867" cy="1976914"/>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ja-JP" altLang="en-US" sz="1050" b="1" dirty="0"/>
                  <a:t>　　　　の表示について</a:t>
                </a:r>
                <a:endParaRPr lang="en-US" altLang="ja-JP" sz="1050" b="1" dirty="0"/>
              </a:p>
              <a:p>
                <a:pPr algn="l"/>
                <a:endParaRPr lang="ja-JP" altLang="en-US" sz="500" b="1" dirty="0"/>
              </a:p>
              <a:p>
                <a:pPr algn="l"/>
                <a:r>
                  <a:rPr lang="ja-JP" altLang="en-US" sz="900" dirty="0"/>
                  <a:t>対象日に勤怠エラー・アラートが発生している場合、　　　　のアイコンを表示します。</a:t>
                </a:r>
                <a:endParaRPr lang="en-US" altLang="ja-JP" sz="900" dirty="0"/>
              </a:p>
              <a:p>
                <a:pPr algn="ctr">
                  <a:lnSpc>
                    <a:spcPct val="200000"/>
                  </a:lnSpc>
                </a:pPr>
                <a:r>
                  <a:rPr lang="ja-JP" altLang="en-US" sz="900" dirty="0"/>
                  <a:t>　：</a:t>
                </a:r>
                <a:r>
                  <a:rPr lang="ja-JP" altLang="en-US" sz="900" b="1" dirty="0"/>
                  <a:t>勤怠エラー</a:t>
                </a:r>
                <a:r>
                  <a:rPr lang="ja-JP" altLang="en-US" sz="900" dirty="0"/>
                  <a:t>　　</a:t>
                </a:r>
                <a:r>
                  <a:rPr lang="en-US" altLang="ja-JP" sz="900" dirty="0"/>
                  <a:t>/</a:t>
                </a:r>
                <a:r>
                  <a:rPr lang="ja-JP" altLang="en-US" sz="900" dirty="0"/>
                  <a:t>　　　：</a:t>
                </a:r>
                <a:r>
                  <a:rPr lang="ja-JP" altLang="en-US" sz="900" b="1" dirty="0"/>
                  <a:t>勤怠アラート</a:t>
                </a:r>
                <a:r>
                  <a:rPr lang="en-US" altLang="ja-JP" sz="900" dirty="0"/>
                  <a:t>	</a:t>
                </a:r>
                <a:br>
                  <a:rPr lang="en-US" altLang="ja-JP" sz="900" dirty="0"/>
                </a:br>
                <a:endParaRPr lang="ja-JP" altLang="en-US" sz="200" dirty="0"/>
              </a:p>
              <a:p>
                <a:pPr algn="l"/>
                <a:r>
                  <a:rPr lang="ja-JP" altLang="en-US" sz="900" dirty="0"/>
                  <a:t>マウスオーバーすると、エラー・アラートの発生理由を確認できます。エラー・アラートが複数ある場合は、全ての発生理由を表示します。</a:t>
                </a:r>
              </a:p>
              <a:p>
                <a:pPr algn="l"/>
                <a:r>
                  <a:rPr lang="ja-JP" altLang="en-US" sz="900" dirty="0"/>
                  <a:t>発生理由に沿って各エラー・アラートを解消してください。</a:t>
                </a:r>
                <a:endParaRPr lang="en-US" altLang="ja-JP" sz="900" dirty="0"/>
              </a:p>
              <a:p>
                <a:pPr algn="l"/>
                <a:endParaRPr lang="ja-JP" altLang="en-US" sz="300" dirty="0"/>
              </a:p>
              <a:p>
                <a:r>
                  <a:rPr lang="en-US" altLang="ja-JP" sz="900" dirty="0">
                    <a:solidFill>
                      <a:srgbClr val="FF0000"/>
                    </a:solidFill>
                  </a:rPr>
                  <a:t>※</a:t>
                </a:r>
                <a:r>
                  <a:rPr lang="ja-JP" altLang="en-US" sz="900" dirty="0">
                    <a:solidFill>
                      <a:srgbClr val="FF0000"/>
                    </a:solidFill>
                  </a:rPr>
                  <a:t>勤怠エラーが発生している場合は、エラーが解消されるまで勤務表の提出はできません。</a:t>
                </a:r>
                <a:br>
                  <a:rPr lang="en-US" altLang="ja-JP" sz="900" dirty="0">
                    <a:solidFill>
                      <a:srgbClr val="FF0000"/>
                    </a:solidFill>
                  </a:rPr>
                </a:br>
                <a:r>
                  <a:rPr lang="en-US" altLang="ja-JP" sz="900" dirty="0">
                    <a:solidFill>
                      <a:srgbClr val="FF0000"/>
                    </a:solidFill>
                  </a:rPr>
                  <a:t>※</a:t>
                </a:r>
                <a:r>
                  <a:rPr lang="ja-JP" altLang="en-US" sz="900" dirty="0">
                    <a:solidFill>
                      <a:srgbClr val="FF0000"/>
                    </a:solidFill>
                  </a:rPr>
                  <a:t>勤怠アラートが発生していても、勤務表は提出可能です。</a:t>
                </a:r>
                <a:r>
                  <a:rPr lang="ja-JP" altLang="en-US" sz="1050" dirty="0"/>
                  <a:t>　　　</a:t>
                </a:r>
              </a:p>
            </p:txBody>
          </p:sp>
          <p:sp>
            <p:nvSpPr>
              <p:cNvPr id="33" name="フリーフォーム: 図形 32">
                <a:extLst>
                  <a:ext uri="{FF2B5EF4-FFF2-40B4-BE49-F238E27FC236}">
                    <a16:creationId xmlns:a16="http://schemas.microsoft.com/office/drawing/2014/main" id="{F4D68832-9BE3-B13F-2210-B60B3F1363B3}"/>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F4A3F967-5367-E53B-EDDE-C42796153C48}"/>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6BF3B51B-8DF0-D6F8-96E1-F93CD4C4A067}"/>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C99639F8-0D67-F431-3CE5-EB09781F4EAC}"/>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38ED5727-C0B3-0E14-D0D4-B1811A4B108F}"/>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E61609B0-AB01-0818-5344-25FD6008540D}"/>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141365F2-3B66-4D10-6600-9D18E452684A}"/>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pic>
          <p:nvPicPr>
            <p:cNvPr id="26" name="図 25" descr="アイコン&#10;&#10;自動的に生成された説明">
              <a:extLst>
                <a:ext uri="{FF2B5EF4-FFF2-40B4-BE49-F238E27FC236}">
                  <a16:creationId xmlns:a16="http://schemas.microsoft.com/office/drawing/2014/main" id="{001BFFBC-3DCA-9B0D-6C27-9BBA696FC0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172" y="3562878"/>
              <a:ext cx="253982" cy="258602"/>
            </a:xfrm>
            <a:prstGeom prst="rect">
              <a:avLst/>
            </a:prstGeom>
          </p:spPr>
        </p:pic>
        <p:pic>
          <p:nvPicPr>
            <p:cNvPr id="27" name="図 26" descr="アイコン&#10;&#10;自動的に生成された説明">
              <a:extLst>
                <a:ext uri="{FF2B5EF4-FFF2-40B4-BE49-F238E27FC236}">
                  <a16:creationId xmlns:a16="http://schemas.microsoft.com/office/drawing/2014/main" id="{80FD5F6A-A7CB-6F46-9135-E1AAF7A4FA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8371" y="3561580"/>
              <a:ext cx="258602" cy="258600"/>
            </a:xfrm>
            <a:prstGeom prst="rect">
              <a:avLst/>
            </a:prstGeom>
          </p:spPr>
        </p:pic>
        <p:pic>
          <p:nvPicPr>
            <p:cNvPr id="28" name="図 27" descr="アイコン&#10;&#10;自動的に生成された説明">
              <a:extLst>
                <a:ext uri="{FF2B5EF4-FFF2-40B4-BE49-F238E27FC236}">
                  <a16:creationId xmlns:a16="http://schemas.microsoft.com/office/drawing/2014/main" id="{4E5C2835-5B6A-A391-189E-1142DB3095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5621" y="3815117"/>
              <a:ext cx="184696" cy="188056"/>
            </a:xfrm>
            <a:prstGeom prst="rect">
              <a:avLst/>
            </a:prstGeom>
          </p:spPr>
        </p:pic>
        <p:pic>
          <p:nvPicPr>
            <p:cNvPr id="29" name="図 28" descr="アイコン&#10;&#10;自動的に生成された説明">
              <a:extLst>
                <a:ext uri="{FF2B5EF4-FFF2-40B4-BE49-F238E27FC236}">
                  <a16:creationId xmlns:a16="http://schemas.microsoft.com/office/drawing/2014/main" id="{EE702B6C-7572-A137-EE8B-2ECC25BDC4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1440" y="3813819"/>
              <a:ext cx="188056" cy="188054"/>
            </a:xfrm>
            <a:prstGeom prst="rect">
              <a:avLst/>
            </a:prstGeom>
          </p:spPr>
        </p:pic>
        <p:pic>
          <p:nvPicPr>
            <p:cNvPr id="30" name="図 29" descr="アイコン&#10;&#10;自動的に生成された説明">
              <a:extLst>
                <a:ext uri="{FF2B5EF4-FFF2-40B4-BE49-F238E27FC236}">
                  <a16:creationId xmlns:a16="http://schemas.microsoft.com/office/drawing/2014/main" id="{38A745E7-342C-4965-8C21-594A1E2C25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3587" y="4062081"/>
              <a:ext cx="184696" cy="188056"/>
            </a:xfrm>
            <a:prstGeom prst="rect">
              <a:avLst/>
            </a:prstGeom>
          </p:spPr>
        </p:pic>
        <p:pic>
          <p:nvPicPr>
            <p:cNvPr id="31" name="図 30" descr="アイコン&#10;&#10;自動的に生成された説明">
              <a:extLst>
                <a:ext uri="{FF2B5EF4-FFF2-40B4-BE49-F238E27FC236}">
                  <a16:creationId xmlns:a16="http://schemas.microsoft.com/office/drawing/2014/main" id="{564D4F59-77AC-1199-8644-ABA7DF37F2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0317" y="4062081"/>
              <a:ext cx="188056" cy="188054"/>
            </a:xfrm>
            <a:prstGeom prst="rect">
              <a:avLst/>
            </a:prstGeom>
          </p:spPr>
        </p:pic>
      </p:grpSp>
    </p:spTree>
    <p:extLst>
      <p:ext uri="{BB962C8B-B14F-4D97-AF65-F5344CB8AC3E}">
        <p14:creationId xmlns:p14="http://schemas.microsoft.com/office/powerpoint/2010/main" val="13401815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5434</TotalTime>
  <Words>4386</Words>
  <Application>Microsoft Office PowerPoint</Application>
  <PresentationFormat>A4 210 x 297 mm</PresentationFormat>
  <Paragraphs>389</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Noto Sans JP</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石山 ことの</dc:creator>
  <cp:lastModifiedBy>石山 ことの</cp:lastModifiedBy>
  <cp:revision>143</cp:revision>
  <dcterms:created xsi:type="dcterms:W3CDTF">2023-06-05T09:09:27Z</dcterms:created>
  <dcterms:modified xsi:type="dcterms:W3CDTF">2024-02-19T06:57:22Z</dcterms:modified>
</cp:coreProperties>
</file>