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7" r:id="rId2"/>
    <p:sldId id="279" r:id="rId3"/>
    <p:sldId id="283" r:id="rId4"/>
    <p:sldId id="285" r:id="rId5"/>
    <p:sldId id="286" r:id="rId6"/>
    <p:sldId id="287" r:id="rId7"/>
    <p:sldId id="288"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281" r:id="rId2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4B17C4-5EEC-903E-FC31-AB749272D6C2}" name="石山 ことの" initials="" userId="S::k-ishiyama@clinks.jp::02c7dbcc-efc2-430e-af95-9d11d50dcc7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9B7"/>
    <a:srgbClr val="00A496"/>
    <a:srgbClr val="F7F9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681" autoAdjust="0"/>
    <p:restoredTop sz="97046" autoAdjust="0"/>
  </p:normalViewPr>
  <p:slideViewPr>
    <p:cSldViewPr snapToGrid="0">
      <p:cViewPr varScale="1">
        <p:scale>
          <a:sx n="112" d="100"/>
          <a:sy n="112" d="100"/>
        </p:scale>
        <p:origin x="2792"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0" d="100"/>
          <a:sy n="60" d="100"/>
        </p:scale>
        <p:origin x="2333"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5C208E8-9F05-7867-8171-369083241A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1F10145E-CF11-A41F-F2D5-A2898C3B24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817372-4A7D-4ACE-BCE7-477EF83FAF38}" type="datetimeFigureOut">
              <a:rPr kumimoji="1" lang="ja-JP" altLang="en-US" smtClean="0"/>
              <a:t>2024/10/1</a:t>
            </a:fld>
            <a:endParaRPr kumimoji="1" lang="ja-JP" altLang="en-US"/>
          </a:p>
        </p:txBody>
      </p:sp>
      <p:sp>
        <p:nvSpPr>
          <p:cNvPr id="4" name="フッター プレースホルダー 3">
            <a:extLst>
              <a:ext uri="{FF2B5EF4-FFF2-40B4-BE49-F238E27FC236}">
                <a16:creationId xmlns:a16="http://schemas.microsoft.com/office/drawing/2014/main" id="{49A0FE92-4937-A491-9A09-1661C2A68F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AE6FC8BE-FBC4-A16F-06FF-B6ED92B549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8E724B-5425-4B02-9F28-A9EDE440086E}" type="slidenum">
              <a:rPr kumimoji="1" lang="ja-JP" altLang="en-US" smtClean="0"/>
              <a:t>‹#›</a:t>
            </a:fld>
            <a:endParaRPr kumimoji="1" lang="ja-JP" altLang="en-US"/>
          </a:p>
        </p:txBody>
      </p:sp>
    </p:spTree>
    <p:extLst>
      <p:ext uri="{BB962C8B-B14F-4D97-AF65-F5344CB8AC3E}">
        <p14:creationId xmlns:p14="http://schemas.microsoft.com/office/powerpoint/2010/main" val="260981278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F3E94D-B6FD-41DC-8A48-94D6FC1247AD}" type="datetimeFigureOut">
              <a:rPr kumimoji="1" lang="ja-JP" altLang="en-US" smtClean="0"/>
              <a:t>2024/10/1</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21CCE-3E09-4F8C-A679-1FEC4C4D02DD}" type="slidenum">
              <a:rPr kumimoji="1" lang="ja-JP" altLang="en-US" smtClean="0"/>
              <a:t>‹#›</a:t>
            </a:fld>
            <a:endParaRPr kumimoji="1" lang="ja-JP" altLang="en-US"/>
          </a:p>
        </p:txBody>
      </p:sp>
    </p:spTree>
    <p:extLst>
      <p:ext uri="{BB962C8B-B14F-4D97-AF65-F5344CB8AC3E}">
        <p14:creationId xmlns:p14="http://schemas.microsoft.com/office/powerpoint/2010/main" val="233842165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4"/>
          </p:nvPr>
        </p:nvSpPr>
        <p:spPr/>
        <p:txBody>
          <a:bodyPr/>
          <a:lstStyle/>
          <a:p>
            <a:endParaRPr kumimoji="1" lang="ja-JP" altLang="en-US"/>
          </a:p>
        </p:txBody>
      </p:sp>
      <p:sp>
        <p:nvSpPr>
          <p:cNvPr id="5" name="スライド番号プレースホルダー 4"/>
          <p:cNvSpPr>
            <a:spLocks noGrp="1"/>
          </p:cNvSpPr>
          <p:nvPr>
            <p:ph type="sldNum" sz="quarter" idx="5"/>
          </p:nvPr>
        </p:nvSpPr>
        <p:spPr/>
        <p:txBody>
          <a:bodyPr/>
          <a:lstStyle/>
          <a:p>
            <a:fld id="{BA021CCE-3E09-4F8C-A679-1FEC4C4D02DD}" type="slidenum">
              <a:rPr kumimoji="1" lang="ja-JP" altLang="en-US" smtClean="0"/>
              <a:t>1</a:t>
            </a:fld>
            <a:endParaRPr kumimoji="1" lang="ja-JP" altLang="en-US"/>
          </a:p>
        </p:txBody>
      </p:sp>
    </p:spTree>
    <p:extLst>
      <p:ext uri="{BB962C8B-B14F-4D97-AF65-F5344CB8AC3E}">
        <p14:creationId xmlns:p14="http://schemas.microsoft.com/office/powerpoint/2010/main" val="1265939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4"/>
          </p:nvPr>
        </p:nvSpPr>
        <p:spPr/>
        <p:txBody>
          <a:bodyPr/>
          <a:lstStyle/>
          <a:p>
            <a:endParaRPr kumimoji="1" lang="ja-JP" altLang="en-US"/>
          </a:p>
        </p:txBody>
      </p:sp>
      <p:sp>
        <p:nvSpPr>
          <p:cNvPr id="5" name="スライド番号プレースホルダー 4"/>
          <p:cNvSpPr>
            <a:spLocks noGrp="1"/>
          </p:cNvSpPr>
          <p:nvPr>
            <p:ph type="sldNum" sz="quarter" idx="5"/>
          </p:nvPr>
        </p:nvSpPr>
        <p:spPr/>
        <p:txBody>
          <a:bodyPr/>
          <a:lstStyle/>
          <a:p>
            <a:fld id="{BA021CCE-3E09-4F8C-A679-1FEC4C4D02DD}" type="slidenum">
              <a:rPr kumimoji="1" lang="ja-JP" altLang="en-US" smtClean="0"/>
              <a:t>2</a:t>
            </a:fld>
            <a:endParaRPr kumimoji="1" lang="ja-JP" altLang="en-US"/>
          </a:p>
        </p:txBody>
      </p:sp>
    </p:spTree>
    <p:extLst>
      <p:ext uri="{BB962C8B-B14F-4D97-AF65-F5344CB8AC3E}">
        <p14:creationId xmlns:p14="http://schemas.microsoft.com/office/powerpoint/2010/main" val="734727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4"/>
          </p:nvPr>
        </p:nvSpPr>
        <p:spPr/>
        <p:txBody>
          <a:bodyPr/>
          <a:lstStyle/>
          <a:p>
            <a:endParaRPr kumimoji="1" lang="ja-JP" altLang="en-US"/>
          </a:p>
        </p:txBody>
      </p:sp>
      <p:sp>
        <p:nvSpPr>
          <p:cNvPr id="5" name="スライド番号プレースホルダー 4"/>
          <p:cNvSpPr>
            <a:spLocks noGrp="1"/>
          </p:cNvSpPr>
          <p:nvPr>
            <p:ph type="sldNum" sz="quarter" idx="5"/>
          </p:nvPr>
        </p:nvSpPr>
        <p:spPr/>
        <p:txBody>
          <a:bodyPr/>
          <a:lstStyle/>
          <a:p>
            <a:fld id="{BA021CCE-3E09-4F8C-A679-1FEC4C4D02DD}" type="slidenum">
              <a:rPr kumimoji="1" lang="ja-JP" altLang="en-US" smtClean="0"/>
              <a:t>3</a:t>
            </a:fld>
            <a:endParaRPr kumimoji="1" lang="ja-JP" altLang="en-US"/>
          </a:p>
        </p:txBody>
      </p:sp>
    </p:spTree>
    <p:extLst>
      <p:ext uri="{BB962C8B-B14F-4D97-AF65-F5344CB8AC3E}">
        <p14:creationId xmlns:p14="http://schemas.microsoft.com/office/powerpoint/2010/main" val="2133585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4"/>
          </p:nvPr>
        </p:nvSpPr>
        <p:spPr/>
        <p:txBody>
          <a:bodyPr/>
          <a:lstStyle/>
          <a:p>
            <a:endParaRPr kumimoji="1" lang="ja-JP" altLang="en-US"/>
          </a:p>
        </p:txBody>
      </p:sp>
      <p:sp>
        <p:nvSpPr>
          <p:cNvPr id="5" name="スライド番号プレースホルダー 4"/>
          <p:cNvSpPr>
            <a:spLocks noGrp="1"/>
          </p:cNvSpPr>
          <p:nvPr>
            <p:ph type="sldNum" sz="quarter" idx="5"/>
          </p:nvPr>
        </p:nvSpPr>
        <p:spPr/>
        <p:txBody>
          <a:bodyPr/>
          <a:lstStyle/>
          <a:p>
            <a:fld id="{BA021CCE-3E09-4F8C-A679-1FEC4C4D02DD}" type="slidenum">
              <a:rPr kumimoji="1" lang="ja-JP" altLang="en-US" smtClean="0"/>
              <a:t>4</a:t>
            </a:fld>
            <a:endParaRPr kumimoji="1" lang="ja-JP" altLang="en-US"/>
          </a:p>
        </p:txBody>
      </p:sp>
    </p:spTree>
    <p:extLst>
      <p:ext uri="{BB962C8B-B14F-4D97-AF65-F5344CB8AC3E}">
        <p14:creationId xmlns:p14="http://schemas.microsoft.com/office/powerpoint/2010/main" val="119371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4"/>
          </p:nvPr>
        </p:nvSpPr>
        <p:spPr/>
        <p:txBody>
          <a:bodyPr/>
          <a:lstStyle/>
          <a:p>
            <a:endParaRPr kumimoji="1" lang="ja-JP" altLang="en-US"/>
          </a:p>
        </p:txBody>
      </p:sp>
      <p:sp>
        <p:nvSpPr>
          <p:cNvPr id="5" name="スライド番号プレースホルダー 4"/>
          <p:cNvSpPr>
            <a:spLocks noGrp="1"/>
          </p:cNvSpPr>
          <p:nvPr>
            <p:ph type="sldNum" sz="quarter" idx="5"/>
          </p:nvPr>
        </p:nvSpPr>
        <p:spPr/>
        <p:txBody>
          <a:bodyPr/>
          <a:lstStyle/>
          <a:p>
            <a:fld id="{BA021CCE-3E09-4F8C-A679-1FEC4C4D02DD}" type="slidenum">
              <a:rPr kumimoji="1" lang="ja-JP" altLang="en-US" smtClean="0"/>
              <a:t>22</a:t>
            </a:fld>
            <a:endParaRPr kumimoji="1" lang="ja-JP" altLang="en-US"/>
          </a:p>
        </p:txBody>
      </p:sp>
    </p:spTree>
    <p:extLst>
      <p:ext uri="{BB962C8B-B14F-4D97-AF65-F5344CB8AC3E}">
        <p14:creationId xmlns:p14="http://schemas.microsoft.com/office/powerpoint/2010/main" val="4213146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bg>
      <p:bgPr>
        <a:blipFill dpi="0" rotWithShape="1">
          <a:blip r:embed="rId2">
            <a:lum/>
            <a:extLst>
              <a:ext uri="{96DAC541-7B7A-43D3-8B79-37D633B846F1}">
                <asvg:svgBlip xmlns:asvg="http://schemas.microsoft.com/office/drawing/2016/SVG/main" r:embed="rId3"/>
              </a:ext>
            </a:extLst>
          </a:blip>
          <a:srcRect/>
          <a:stretch>
            <a:fillRect l="-1000" r="-1000"/>
          </a:stretch>
        </a:blipFill>
        <a:effectLst/>
      </p:bgPr>
    </p:bg>
    <p:spTree>
      <p:nvGrpSpPr>
        <p:cNvPr id="1" name=""/>
        <p:cNvGrpSpPr/>
        <p:nvPr/>
      </p:nvGrpSpPr>
      <p:grpSpPr>
        <a:xfrm>
          <a:off x="0" y="0"/>
          <a:ext cx="0" cy="0"/>
          <a:chOff x="0" y="0"/>
          <a:chExt cx="0" cy="0"/>
        </a:xfrm>
      </p:grpSpPr>
      <p:pic>
        <p:nvPicPr>
          <p:cNvPr id="16" name="グラフィックス 15">
            <a:extLst>
              <a:ext uri="{FF2B5EF4-FFF2-40B4-BE49-F238E27FC236}">
                <a16:creationId xmlns:a16="http://schemas.microsoft.com/office/drawing/2014/main" id="{337402A4-AFB9-11D9-7519-37ADB8FA55F5}"/>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7712" y="5080451"/>
            <a:ext cx="5362575" cy="1047750"/>
          </a:xfrm>
          <a:prstGeom prst="rect">
            <a:avLst/>
          </a:prstGeom>
        </p:spPr>
      </p:pic>
      <p:pic>
        <p:nvPicPr>
          <p:cNvPr id="18" name="グラフィックス 17">
            <a:extLst>
              <a:ext uri="{FF2B5EF4-FFF2-40B4-BE49-F238E27FC236}">
                <a16:creationId xmlns:a16="http://schemas.microsoft.com/office/drawing/2014/main" id="{41D414C0-ECF9-7AE1-50BD-50E3780A12CF}"/>
              </a:ext>
            </a:extLst>
          </p:cNvPr>
          <p:cNvPicPr>
            <a:picLocks noGrp="1" noRot="1" noChangeAspect="1" noMove="1" noResize="1" noEditPoints="1" noAdjustHandles="1" noChangeArrowheads="1" noChangeShapeType="1" noCrop="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5837" y="3790950"/>
            <a:ext cx="4114800" cy="1162050"/>
          </a:xfrm>
          <a:prstGeom prst="rect">
            <a:avLst/>
          </a:prstGeom>
        </p:spPr>
      </p:pic>
      <p:sp>
        <p:nvSpPr>
          <p:cNvPr id="19" name="テキスト ボックス 18">
            <a:extLst>
              <a:ext uri="{FF2B5EF4-FFF2-40B4-BE49-F238E27FC236}">
                <a16:creationId xmlns:a16="http://schemas.microsoft.com/office/drawing/2014/main" id="{4A7A78E4-A422-7CDC-350E-6DFF475111C7}"/>
              </a:ext>
            </a:extLst>
          </p:cNvPr>
          <p:cNvSpPr txBox="1"/>
          <p:nvPr userDrawn="1"/>
        </p:nvSpPr>
        <p:spPr>
          <a:xfrm>
            <a:off x="934656" y="5419660"/>
            <a:ext cx="4988688" cy="369332"/>
          </a:xfrm>
          <a:prstGeom prst="rect">
            <a:avLst/>
          </a:prstGeom>
          <a:noFill/>
        </p:spPr>
        <p:txBody>
          <a:bodyPr wrap="square" rtlCol="0" anchor="ctr">
            <a:spAutoFit/>
          </a:bodyPr>
          <a:lstStyle/>
          <a:p>
            <a:pPr algn="ctr"/>
            <a:r>
              <a:rPr kumimoji="1" lang="ja-JP" altLang="en-US" b="1">
                <a:solidFill>
                  <a:schemeClr val="bg1"/>
                </a:solidFill>
                <a:latin typeface="+mn-ea"/>
                <a:ea typeface="+mn-ea"/>
              </a:rPr>
              <a:t>総務向け</a:t>
            </a:r>
            <a:endParaRPr kumimoji="1" lang="en-US" altLang="ja-JP" b="1" dirty="0">
              <a:solidFill>
                <a:schemeClr val="bg1"/>
              </a:solidFill>
              <a:latin typeface="+mn-ea"/>
              <a:ea typeface="+mn-ea"/>
            </a:endParaRPr>
          </a:p>
        </p:txBody>
      </p:sp>
      <p:sp>
        <p:nvSpPr>
          <p:cNvPr id="8" name="フッター プレースホルダー 7">
            <a:extLst>
              <a:ext uri="{FF2B5EF4-FFF2-40B4-BE49-F238E27FC236}">
                <a16:creationId xmlns:a16="http://schemas.microsoft.com/office/drawing/2014/main" id="{FCE469FB-04C6-B2C0-C190-9CCBC9D26A29}"/>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sp>
        <p:nvSpPr>
          <p:cNvPr id="9" name="スライド番号プレースホルダー 8">
            <a:extLst>
              <a:ext uri="{FF2B5EF4-FFF2-40B4-BE49-F238E27FC236}">
                <a16:creationId xmlns:a16="http://schemas.microsoft.com/office/drawing/2014/main" id="{83047463-D27A-D666-4756-6B0D83AB6A10}"/>
              </a:ext>
            </a:extLst>
          </p:cNvPr>
          <p:cNvSpPr>
            <a:spLocks noGrp="1"/>
          </p:cNvSpPr>
          <p:nvPr>
            <p:ph type="sldNum" sz="quarter" idx="12"/>
          </p:nvPr>
        </p:nvSpPr>
        <p:spPr/>
        <p:txBody>
          <a:bodyPr/>
          <a:lstStyle/>
          <a:p>
            <a:fld id="{EA679865-3015-46FE-BF55-6D5697F8D5B7}" type="slidenum">
              <a:rPr kumimoji="1" lang="ja-JP" altLang="en-US" smtClean="0"/>
              <a:pPr/>
              <a:t>‹#›</a:t>
            </a:fld>
            <a:endParaRPr kumimoji="1" lang="ja-JP" altLang="en-US" dirty="0"/>
          </a:p>
        </p:txBody>
      </p:sp>
    </p:spTree>
    <p:extLst>
      <p:ext uri="{BB962C8B-B14F-4D97-AF65-F5344CB8AC3E}">
        <p14:creationId xmlns:p14="http://schemas.microsoft.com/office/powerpoint/2010/main" val="1133657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76298F-3EB7-7ABA-85D6-6F7C58E6231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0A91AC5-3B68-C432-2E7B-D44ADD065E58}"/>
              </a:ext>
            </a:extLst>
          </p:cNvPr>
          <p:cNvSpPr>
            <a:spLocks noGrp="1"/>
          </p:cNvSpPr>
          <p:nvPr>
            <p:ph type="dt" sz="half" idx="10"/>
          </p:nvPr>
        </p:nvSpPr>
        <p:spPr/>
        <p:txBody>
          <a:bodyPr/>
          <a:lstStyle/>
          <a:p>
            <a:fld id="{9461EE9F-812D-4BB2-84FE-B7A4CFD62D82}" type="datetime1">
              <a:rPr kumimoji="1" lang="ja-JP" altLang="en-US" smtClean="0"/>
              <a:t>2024/10/1</a:t>
            </a:fld>
            <a:endParaRPr kumimoji="1" lang="ja-JP" altLang="en-US"/>
          </a:p>
        </p:txBody>
      </p:sp>
      <p:sp>
        <p:nvSpPr>
          <p:cNvPr id="4" name="フッター プレースホルダー 3">
            <a:extLst>
              <a:ext uri="{FF2B5EF4-FFF2-40B4-BE49-F238E27FC236}">
                <a16:creationId xmlns:a16="http://schemas.microsoft.com/office/drawing/2014/main" id="{93D9501A-68C5-C60C-CA2E-CA3A5AB84BBF}"/>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5" name="スライド番号プレースホルダー 4">
            <a:extLst>
              <a:ext uri="{FF2B5EF4-FFF2-40B4-BE49-F238E27FC236}">
                <a16:creationId xmlns:a16="http://schemas.microsoft.com/office/drawing/2014/main" id="{AA898C61-6631-4EED-7FD0-3E1B9CBEB474}"/>
              </a:ext>
            </a:extLst>
          </p:cNvPr>
          <p:cNvSpPr>
            <a:spLocks noGrp="1"/>
          </p:cNvSpPr>
          <p:nvPr>
            <p:ph type="sldNum" sz="quarter" idx="12"/>
          </p:nvPr>
        </p:nvSpPr>
        <p:spPr/>
        <p:txBody>
          <a:bodyPr/>
          <a:lstStyle/>
          <a:p>
            <a:fld id="{EA679865-3015-46FE-BF55-6D5697F8D5B7}" type="slidenum">
              <a:rPr kumimoji="1" lang="ja-JP" altLang="en-US" smtClean="0"/>
              <a:pPr/>
              <a:t>‹#›</a:t>
            </a:fld>
            <a:endParaRPr kumimoji="1" lang="ja-JP" altLang="en-US" dirty="0"/>
          </a:p>
        </p:txBody>
      </p:sp>
    </p:spTree>
    <p:extLst>
      <p:ext uri="{BB962C8B-B14F-4D97-AF65-F5344CB8AC3E}">
        <p14:creationId xmlns:p14="http://schemas.microsoft.com/office/powerpoint/2010/main" val="1488196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8" y="1011382"/>
            <a:ext cx="5915025" cy="8370744"/>
          </a:xfrm>
        </p:spPr>
        <p:txBody>
          <a:bodyPr/>
          <a:lstStyle>
            <a:lvl1pPr marL="285750" indent="-285750">
              <a:buFontTx/>
              <a:buBlip>
                <a:blip r:embed="rId2">
                  <a:extLst>
                    <a:ext uri="{96DAC541-7B7A-43D3-8B79-37D633B846F1}">
                      <asvg:svgBlip xmlns:asvg="http://schemas.microsoft.com/office/drawing/2016/SVG/main" r:embed="rId3"/>
                    </a:ext>
                  </a:extLst>
                </a:blip>
              </a:buBlip>
              <a:defRPr sz="1200" b="1"/>
            </a:lvl1pPr>
            <a:lvl2pPr marL="514350" indent="-171450">
              <a:lnSpc>
                <a:spcPct val="100000"/>
              </a:lnSpc>
              <a:buFontTx/>
              <a:buBlip>
                <a:blip r:embed="rId2">
                  <a:extLst>
                    <a:ext uri="{96DAC541-7B7A-43D3-8B79-37D633B846F1}">
                      <asvg:svgBlip xmlns:asvg="http://schemas.microsoft.com/office/drawing/2016/SVG/main" r:embed="rId3"/>
                    </a:ext>
                  </a:extLst>
                </a:blip>
              </a:buBlip>
              <a:defRPr sz="1050"/>
            </a:lvl2pPr>
            <a:lvl3pPr marL="857250" indent="-171450">
              <a:buFontTx/>
              <a:buBlip>
                <a:blip r:embed="rId2">
                  <a:extLst>
                    <a:ext uri="{96DAC541-7B7A-43D3-8B79-37D633B846F1}">
                      <asvg:svgBlip xmlns:asvg="http://schemas.microsoft.com/office/drawing/2016/SVG/main" r:embed="rId3"/>
                    </a:ext>
                  </a:extLst>
                </a:blip>
              </a:buBlip>
              <a:defRPr sz="1050"/>
            </a:lvl3pPr>
            <a:lvl4pPr marL="1200150" indent="-171450">
              <a:buFontTx/>
              <a:buBlip>
                <a:blip r:embed="rId2">
                  <a:extLst>
                    <a:ext uri="{96DAC541-7B7A-43D3-8B79-37D633B846F1}">
                      <asvg:svgBlip xmlns:asvg="http://schemas.microsoft.com/office/drawing/2016/SVG/main" r:embed="rId3"/>
                    </a:ext>
                  </a:extLst>
                </a:blip>
              </a:buBlip>
              <a:defRPr sz="1050"/>
            </a:lvl4pPr>
            <a:lvl5pPr marL="1371600" indent="0">
              <a:lnSpc>
                <a:spcPct val="100000"/>
              </a:lnSpc>
              <a:buFontTx/>
              <a:buNone/>
              <a:defRPr sz="10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本文</a:t>
            </a:r>
          </a:p>
        </p:txBody>
      </p:sp>
      <p:pic>
        <p:nvPicPr>
          <p:cNvPr id="8" name="グラフィックス 7">
            <a:extLst>
              <a:ext uri="{FF2B5EF4-FFF2-40B4-BE49-F238E27FC236}">
                <a16:creationId xmlns:a16="http://schemas.microsoft.com/office/drawing/2014/main" id="{6F097C28-6F8D-B79E-D3FB-324EC82D5D7D}"/>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14988" y="342639"/>
            <a:ext cx="771525" cy="123825"/>
          </a:xfrm>
          <a:prstGeom prst="rect">
            <a:avLst/>
          </a:prstGeom>
        </p:spPr>
      </p:pic>
      <p:sp>
        <p:nvSpPr>
          <p:cNvPr id="14" name="フッター プレースホルダー 13">
            <a:extLst>
              <a:ext uri="{FF2B5EF4-FFF2-40B4-BE49-F238E27FC236}">
                <a16:creationId xmlns:a16="http://schemas.microsoft.com/office/drawing/2014/main" id="{DC8DC8E6-21F4-547A-1F88-456594CD4331}"/>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15" name="スライド番号プレースホルダー 14">
            <a:extLst>
              <a:ext uri="{FF2B5EF4-FFF2-40B4-BE49-F238E27FC236}">
                <a16:creationId xmlns:a16="http://schemas.microsoft.com/office/drawing/2014/main" id="{7A745A90-C660-4E70-9945-B1F56FE17455}"/>
              </a:ext>
            </a:extLst>
          </p:cNvPr>
          <p:cNvSpPr>
            <a:spLocks noGrp="1"/>
          </p:cNvSpPr>
          <p:nvPr>
            <p:ph type="sldNum" sz="quarter" idx="12"/>
          </p:nvPr>
        </p:nvSpPr>
        <p:spPr/>
        <p:txBody>
          <a:bodyPr/>
          <a:lstStyle/>
          <a:p>
            <a:fld id="{EA679865-3015-46FE-BF55-6D5697F8D5B7}" type="slidenum">
              <a:rPr kumimoji="1" lang="ja-JP" altLang="en-US" smtClean="0"/>
              <a:pPr/>
              <a:t>‹#›</a:t>
            </a:fld>
            <a:endParaRPr kumimoji="1" lang="ja-JP" altLang="en-US" dirty="0"/>
          </a:p>
        </p:txBody>
      </p:sp>
    </p:spTree>
    <p:extLst>
      <p:ext uri="{BB962C8B-B14F-4D97-AF65-F5344CB8AC3E}">
        <p14:creationId xmlns:p14="http://schemas.microsoft.com/office/powerpoint/2010/main" val="22287773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378595"/>
            <a:ext cx="1543050" cy="250825"/>
          </a:xfrm>
          <a:prstGeom prst="rect">
            <a:avLst/>
          </a:prstGeom>
        </p:spPr>
        <p:txBody>
          <a:bodyPr vert="horz" lIns="91440" tIns="45720" rIns="91440" bIns="45720" rtlCol="0" anchor="b"/>
          <a:lstStyle>
            <a:lvl1pPr algn="l">
              <a:defRPr sz="900">
                <a:solidFill>
                  <a:schemeClr val="tx1">
                    <a:tint val="75000"/>
                  </a:schemeClr>
                </a:solidFill>
              </a:defRPr>
            </a:lvl1pPr>
          </a:lstStyle>
          <a:p>
            <a:fld id="{9461EE9F-812D-4BB2-84FE-B7A4CFD62D82}" type="datetime1">
              <a:rPr kumimoji="1" lang="ja-JP" altLang="en-US" smtClean="0"/>
              <a:t>2024/10/1</a:t>
            </a:fld>
            <a:endParaRPr kumimoji="1" lang="ja-JP" altLang="en-US"/>
          </a:p>
        </p:txBody>
      </p:sp>
      <p:sp>
        <p:nvSpPr>
          <p:cNvPr id="5" name="Footer Placeholder 4"/>
          <p:cNvSpPr>
            <a:spLocks noGrp="1"/>
          </p:cNvSpPr>
          <p:nvPr>
            <p:ph type="ftr" sz="quarter" idx="3"/>
          </p:nvPr>
        </p:nvSpPr>
        <p:spPr>
          <a:xfrm>
            <a:off x="2271713" y="9382125"/>
            <a:ext cx="2314575" cy="250825"/>
          </a:xfrm>
          <a:prstGeom prst="rect">
            <a:avLst/>
          </a:prstGeom>
        </p:spPr>
        <p:txBody>
          <a:bodyPr vert="horz" lIns="91440" tIns="45720" rIns="91440" bIns="45720" rtlCol="0" anchor="b"/>
          <a:lstStyle>
            <a:lvl1pPr algn="ctr">
              <a:defRPr sz="900">
                <a:solidFill>
                  <a:schemeClr val="tx1">
                    <a:tint val="75000"/>
                  </a:schemeClr>
                </a:solidFill>
              </a:defRPr>
            </a:lvl1pPr>
          </a:lstStyle>
          <a:p>
            <a:r>
              <a:rPr kumimoji="1" lang="en-US" altLang="ja-JP" dirty="0"/>
              <a:t>©2023 CLINKS CO., LTD /  kintaicloud.jp</a:t>
            </a:r>
            <a:r>
              <a:rPr kumimoji="1" lang="ja-JP" altLang="en-US" dirty="0"/>
              <a:t>　</a:t>
            </a:r>
          </a:p>
        </p:txBody>
      </p:sp>
      <p:sp>
        <p:nvSpPr>
          <p:cNvPr id="6" name="Slide Number Placeholder 5"/>
          <p:cNvSpPr>
            <a:spLocks noGrp="1"/>
          </p:cNvSpPr>
          <p:nvPr>
            <p:ph type="sldNum" sz="quarter" idx="4"/>
          </p:nvPr>
        </p:nvSpPr>
        <p:spPr>
          <a:xfrm>
            <a:off x="5089525" y="9378595"/>
            <a:ext cx="1543050" cy="254355"/>
          </a:xfrm>
          <a:prstGeom prst="rect">
            <a:avLst/>
          </a:prstGeom>
        </p:spPr>
        <p:txBody>
          <a:bodyPr vert="horz" lIns="91440" tIns="45720" rIns="91440" bIns="45720" rtlCol="0" anchor="b"/>
          <a:lstStyle>
            <a:lvl1pPr algn="r">
              <a:defRPr sz="900">
                <a:solidFill>
                  <a:schemeClr val="tx1">
                    <a:tint val="75000"/>
                  </a:schemeClr>
                </a:solidFill>
              </a:defRPr>
            </a:lvl1pPr>
          </a:lstStyle>
          <a:p>
            <a:fld id="{EA679865-3015-46FE-BF55-6D5697F8D5B7}" type="slidenum">
              <a:rPr kumimoji="1" lang="ja-JP" altLang="en-US" smtClean="0"/>
              <a:pPr/>
              <a:t>‹#›</a:t>
            </a:fld>
            <a:endParaRPr kumimoji="1" lang="ja-JP" altLang="en-US" dirty="0"/>
          </a:p>
        </p:txBody>
      </p:sp>
    </p:spTree>
    <p:extLst>
      <p:ext uri="{BB962C8B-B14F-4D97-AF65-F5344CB8AC3E}">
        <p14:creationId xmlns:p14="http://schemas.microsoft.com/office/powerpoint/2010/main" val="41567418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Lst>
  <p:hf hd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2" userDrawn="1">
          <p15:clr>
            <a:srgbClr val="F26B43"/>
          </p15:clr>
        </p15:guide>
        <p15:guide id="2" pos="2160" userDrawn="1">
          <p15:clr>
            <a:srgbClr val="F26B43"/>
          </p15:clr>
        </p15:guide>
        <p15:guide id="3" orient="horz" pos="3120" userDrawn="1">
          <p15:clr>
            <a:srgbClr val="F26B43"/>
          </p15:clr>
        </p15:guide>
        <p15:guide id="4" pos="142" userDrawn="1">
          <p15:clr>
            <a:srgbClr val="F26B43"/>
          </p15:clr>
        </p15:guide>
        <p15:guide id="5" pos="4020" userDrawn="1">
          <p15:clr>
            <a:srgbClr val="F26B43"/>
          </p15:clr>
        </p15:guide>
        <p15:guide id="6" pos="300" userDrawn="1">
          <p15:clr>
            <a:srgbClr val="F26B43"/>
          </p15:clr>
        </p15:guide>
        <p15:guide id="7" orient="horz" pos="330" userDrawn="1">
          <p15:clr>
            <a:srgbClr val="F26B43"/>
          </p15:clr>
        </p15:guide>
        <p15:guide id="8" pos="4178" userDrawn="1">
          <p15:clr>
            <a:srgbClr val="F26B43"/>
          </p15:clr>
        </p15:guide>
        <p15:guide id="9" orient="horz" pos="6068" userDrawn="1">
          <p15:clr>
            <a:srgbClr val="F26B43"/>
          </p15:clr>
        </p15:guide>
        <p15:guide id="10" orient="horz" pos="591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pn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slide" Target="slide13.xml"/><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8.svg"/><Relationship Id="rId7"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6.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1.xml"/><Relationship Id="rId3" Type="http://schemas.openxmlformats.org/officeDocument/2006/relationships/slide" Target="slide3.xml"/><Relationship Id="rId7" Type="http://schemas.openxmlformats.org/officeDocument/2006/relationships/slide" Target="slide10.xml"/><Relationship Id="rId12" Type="http://schemas.openxmlformats.org/officeDocument/2006/relationships/slide" Target="slide18.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8.xml"/><Relationship Id="rId11" Type="http://schemas.openxmlformats.org/officeDocument/2006/relationships/slide" Target="slide17.xml"/><Relationship Id="rId5" Type="http://schemas.openxmlformats.org/officeDocument/2006/relationships/slide" Target="slide7.xml"/><Relationship Id="rId10" Type="http://schemas.openxmlformats.org/officeDocument/2006/relationships/slide" Target="slide15.xml"/><Relationship Id="rId4" Type="http://schemas.openxmlformats.org/officeDocument/2006/relationships/slide" Target="slide6.xml"/><Relationship Id="rId9" Type="http://schemas.openxmlformats.org/officeDocument/2006/relationships/slide" Target="slide14.xml"/></Relationships>
</file>

<file path=ppt/slides/_rels/slide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www.kintaicloud.jp/function/ses-management/" TargetMode="External"/><Relationship Id="rId2" Type="http://schemas.openxmlformats.org/officeDocument/2006/relationships/image" Target="../media/image51.png"/><Relationship Id="rId1" Type="http://schemas.openxmlformats.org/officeDocument/2006/relationships/slideLayout" Target="../slideLayouts/slideLayout3.xml"/><Relationship Id="rId6" Type="http://schemas.openxmlformats.org/officeDocument/2006/relationships/hyperlink" Target="https://www.kintaicloud.jp/function/request-expense/" TargetMode="External"/><Relationship Id="rId5" Type="http://schemas.openxmlformats.org/officeDocument/2006/relationships/image" Target="../media/image52.png"/><Relationship Id="rId4"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hyperlink" Target="https://www.kintaicloud.jp/help/"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hyperlink" Target="https://www.kintaicloud.jp/function/agent-mode/" TargetMode="Externa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l="-1000" r="-1000"/>
          </a:stretch>
        </a:blipFill>
        <a:effectLst/>
      </p:bgPr>
    </p:bg>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2762CA70-294D-7793-743B-AC4A21A0DD68}"/>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Tree>
    <p:extLst>
      <p:ext uri="{BB962C8B-B14F-4D97-AF65-F5344CB8AC3E}">
        <p14:creationId xmlns:p14="http://schemas.microsoft.com/office/powerpoint/2010/main" val="2440088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31D0651-48AD-28F9-775B-79033525516C}"/>
              </a:ext>
            </a:extLst>
          </p:cNvPr>
          <p:cNvSpPr>
            <a:spLocks noGrp="1"/>
          </p:cNvSpPr>
          <p:nvPr>
            <p:ph idx="1"/>
          </p:nvPr>
        </p:nvSpPr>
        <p:spPr>
          <a:xfrm>
            <a:off x="471488" y="1059481"/>
            <a:ext cx="5915025" cy="749885"/>
          </a:xfrm>
        </p:spPr>
        <p:txBody>
          <a:bodyPr>
            <a:spAutoFit/>
          </a:bodyPr>
          <a:lstStyle/>
          <a:p>
            <a:pPr marL="0" indent="0">
              <a:buNone/>
            </a:pPr>
            <a:r>
              <a:rPr lang="ja-JP" altLang="en-US" sz="1000" b="0"/>
              <a:t>キンクラでは組織</a:t>
            </a:r>
            <a:r>
              <a:rPr lang="en-US" altLang="ja-JP" sz="1000" b="0" dirty="0"/>
              <a:t>/</a:t>
            </a:r>
            <a:r>
              <a:rPr lang="ja-JP" altLang="en-US" sz="1000" b="0"/>
              <a:t>グループの設定を行うことができます。</a:t>
            </a:r>
          </a:p>
          <a:p>
            <a:pPr marL="0" indent="0">
              <a:buNone/>
            </a:pPr>
            <a:r>
              <a:rPr lang="ja-JP" altLang="en-US" sz="1000" b="0"/>
              <a:t>キンクラへアクセス後、画面上部の「システム設定」ボタンをクリックし、表示されたシステム設定サイドメニューまたはシステム設定一覧より「組織マスタ」ボタンをクリックして組織マスタ画面を開きます。</a:t>
            </a:r>
            <a:endParaRPr lang="ja-JP" altLang="en-US" sz="1000" b="0">
              <a:solidFill>
                <a:schemeClr val="tx1">
                  <a:lumMod val="50000"/>
                  <a:lumOff val="50000"/>
                </a:schemeClr>
              </a:solidFill>
            </a:endParaRPr>
          </a:p>
        </p:txBody>
      </p:sp>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10</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55" name="コンテンツ プレースホルダー 3">
            <a:extLst>
              <a:ext uri="{FF2B5EF4-FFF2-40B4-BE49-F238E27FC236}">
                <a16:creationId xmlns:a16="http://schemas.microsoft.com/office/drawing/2014/main" id="{E697C07D-829D-9447-371F-5300C3C4FBF1}"/>
              </a:ext>
            </a:extLst>
          </p:cNvPr>
          <p:cNvSpPr txBox="1">
            <a:spLocks/>
          </p:cNvSpPr>
          <p:nvPr/>
        </p:nvSpPr>
        <p:spPr>
          <a:xfrm>
            <a:off x="471489" y="2467379"/>
            <a:ext cx="3249906" cy="3082254"/>
          </a:xfrm>
          <a:prstGeom prst="rect">
            <a:avLst/>
          </a:prstGeom>
        </p:spPr>
        <p:txBody>
          <a:bodyPr vert="horz" wrap="square" lIns="91440" tIns="45720" rIns="91440" bIns="45720" rtlCol="0">
            <a:sp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228600" indent="-228600">
              <a:buFont typeface="+mj-lt"/>
              <a:buAutoNum type="arabicPeriod"/>
            </a:pPr>
            <a:r>
              <a:rPr lang="ja-JP" altLang="en-US" sz="900" b="0"/>
              <a:t>組織マスタ画面上部の「グループ追加」ボタンをクリックします。</a:t>
            </a:r>
          </a:p>
          <a:p>
            <a:pPr marL="228600" indent="-228600">
              <a:lnSpc>
                <a:spcPct val="150000"/>
              </a:lnSpc>
              <a:buFont typeface="+mj-lt"/>
              <a:buAutoNum type="arabicPeriod"/>
            </a:pPr>
            <a:r>
              <a:rPr lang="ja-JP" altLang="en-US" sz="900" b="0"/>
              <a:t>表示されたポップアップに必要事項を入力します。</a:t>
            </a:r>
            <a:br>
              <a:rPr lang="en-US" altLang="ja-JP" sz="900" b="0" dirty="0"/>
            </a:br>
            <a:r>
              <a:rPr lang="ja-JP" altLang="en-US" sz="900"/>
              <a:t>グループ</a:t>
            </a:r>
            <a:r>
              <a:rPr lang="en" altLang="ja-JP" sz="900" dirty="0"/>
              <a:t>ID</a:t>
            </a:r>
            <a:r>
              <a:rPr lang="ja-JP" altLang="en" sz="900" b="0"/>
              <a:t>：</a:t>
            </a:r>
            <a:r>
              <a:rPr lang="ja-JP" altLang="en-US" sz="900" b="0"/>
              <a:t>任意の</a:t>
            </a:r>
            <a:r>
              <a:rPr lang="en" altLang="ja-JP" sz="900" b="0" dirty="0"/>
              <a:t>ID</a:t>
            </a:r>
            <a:r>
              <a:rPr lang="ja-JP" altLang="en-US" sz="900" b="0"/>
              <a:t>を入力します。</a:t>
            </a:r>
            <a:br>
              <a:rPr lang="en-US" altLang="ja-JP" sz="900" b="0" dirty="0"/>
            </a:br>
            <a:r>
              <a:rPr lang="ja-JP" altLang="en-US" sz="900"/>
              <a:t>グループ名</a:t>
            </a:r>
            <a:r>
              <a:rPr lang="ja-JP" altLang="en-US" sz="900" b="0"/>
              <a:t>：追加する組織やチームの名称を入力します。</a:t>
            </a:r>
            <a:br>
              <a:rPr lang="en-US" altLang="ja-JP" sz="900" b="0" dirty="0"/>
            </a:br>
            <a:r>
              <a:rPr lang="ja-JP" altLang="en-US" sz="900"/>
              <a:t>表示順</a:t>
            </a:r>
            <a:r>
              <a:rPr lang="ja-JP" altLang="en-US" sz="900" b="0"/>
              <a:t>：表示順序を入力します。数値が大きいほど上位に表示されます。</a:t>
            </a:r>
            <a:br>
              <a:rPr lang="en-US" altLang="ja-JP" sz="900" b="0" dirty="0"/>
            </a:br>
            <a:r>
              <a:rPr lang="ja-JP" altLang="en-US" sz="900"/>
              <a:t>上位の組織</a:t>
            </a:r>
            <a:r>
              <a:rPr lang="ja-JP" altLang="en-US" sz="900" b="0"/>
              <a:t>：追加するグループの上位組織を選択します。新規追加するグループは選択した組織の配下組織として登録されます。</a:t>
            </a:r>
            <a:br>
              <a:rPr lang="en-US" altLang="ja-JP" sz="900" b="0" dirty="0"/>
            </a:br>
            <a:r>
              <a:rPr lang="ja-JP" altLang="en-US" sz="900"/>
              <a:t>フィルタ</a:t>
            </a:r>
            <a:r>
              <a:rPr lang="en-US" altLang="ja-JP" sz="900" dirty="0"/>
              <a:t>/</a:t>
            </a:r>
            <a:r>
              <a:rPr lang="ja-JP" altLang="en-US" sz="900"/>
              <a:t>検索時に</a:t>
            </a:r>
            <a:r>
              <a:rPr lang="en-US" altLang="ja-JP" sz="900" dirty="0"/>
              <a:t>[</a:t>
            </a:r>
            <a:r>
              <a:rPr lang="ja-JP" altLang="en-US" sz="900"/>
              <a:t>部門</a:t>
            </a:r>
            <a:r>
              <a:rPr lang="en-US" altLang="ja-JP" sz="900" dirty="0"/>
              <a:t>]</a:t>
            </a:r>
            <a:r>
              <a:rPr lang="ja-JP" altLang="en-US" sz="900"/>
              <a:t>として選択する</a:t>
            </a:r>
            <a:r>
              <a:rPr lang="ja-JP" altLang="en-US" sz="900" b="0"/>
              <a:t>：</a:t>
            </a:r>
            <a:r>
              <a:rPr lang="en" altLang="ja-JP" sz="900" b="0" dirty="0"/>
              <a:t>ON</a:t>
            </a:r>
            <a:r>
              <a:rPr lang="ja-JP" altLang="en-US" sz="900" b="0"/>
              <a:t>にすることで、このグループが部門として扱われます。</a:t>
            </a:r>
            <a:endParaRPr lang="en-US" altLang="ja-JP" sz="900" b="0" dirty="0"/>
          </a:p>
          <a:p>
            <a:pPr marL="228600" indent="-228600">
              <a:buFont typeface="+mj-lt"/>
              <a:buAutoNum type="arabicPeriod"/>
            </a:pPr>
            <a:r>
              <a:rPr lang="ja-JP" altLang="en-US" sz="900" b="0"/>
              <a:t>「追加」ボタンをクリックしてグループの新規追加は完了です。</a:t>
            </a:r>
            <a:endParaRPr lang="en-US" altLang="ja-JP" sz="900" b="0" dirty="0"/>
          </a:p>
        </p:txBody>
      </p:sp>
      <p:pic>
        <p:nvPicPr>
          <p:cNvPr id="6" name="図 5">
            <a:extLst>
              <a:ext uri="{FF2B5EF4-FFF2-40B4-BE49-F238E27FC236}">
                <a16:creationId xmlns:a16="http://schemas.microsoft.com/office/drawing/2014/main" id="{7131AB96-9162-1895-E88C-6E5846C779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466813" y="2490001"/>
            <a:ext cx="1099039" cy="398966"/>
          </a:xfrm>
          <a:prstGeom prst="rect">
            <a:avLst/>
          </a:prstGeom>
          <a:ln w="19050">
            <a:solidFill>
              <a:schemeClr val="bg1">
                <a:lumMod val="75000"/>
              </a:schemeClr>
            </a:solidFill>
          </a:ln>
        </p:spPr>
      </p:pic>
      <p:pic>
        <p:nvPicPr>
          <p:cNvPr id="23" name="図 22">
            <a:extLst>
              <a:ext uri="{FF2B5EF4-FFF2-40B4-BE49-F238E27FC236}">
                <a16:creationId xmlns:a16="http://schemas.microsoft.com/office/drawing/2014/main" id="{C17493CC-4916-674A-94EC-EA3727FB2EE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999969" y="3216647"/>
            <a:ext cx="2123235" cy="1593506"/>
          </a:xfrm>
          <a:prstGeom prst="rect">
            <a:avLst/>
          </a:prstGeom>
          <a:ln w="19050">
            <a:solidFill>
              <a:schemeClr val="bg1">
                <a:lumMod val="75000"/>
              </a:schemeClr>
            </a:solidFill>
          </a:ln>
        </p:spPr>
      </p:pic>
      <p:sp>
        <p:nvSpPr>
          <p:cNvPr id="2" name="グラフィックス 19">
            <a:extLst>
              <a:ext uri="{FF2B5EF4-FFF2-40B4-BE49-F238E27FC236}">
                <a16:creationId xmlns:a16="http://schemas.microsoft.com/office/drawing/2014/main" id="{679D83FE-0B92-FB7F-90CA-3CE97B28841D}"/>
              </a:ext>
            </a:extLst>
          </p:cNvPr>
          <p:cNvSpPr/>
          <p:nvPr/>
        </p:nvSpPr>
        <p:spPr>
          <a:xfrm>
            <a:off x="471488" y="526221"/>
            <a:ext cx="4239166"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lstStyle/>
          <a:p>
            <a:r>
              <a:rPr lang="ja-JP" altLang="en-US" b="1">
                <a:solidFill>
                  <a:schemeClr val="bg1"/>
                </a:solidFill>
              </a:rPr>
              <a:t>組織</a:t>
            </a:r>
            <a:r>
              <a:rPr lang="en-US" altLang="ja-JP" b="1" dirty="0">
                <a:solidFill>
                  <a:schemeClr val="bg1"/>
                </a:solidFill>
              </a:rPr>
              <a:t>/</a:t>
            </a:r>
            <a:r>
              <a:rPr lang="ja-JP" altLang="en-US" b="1">
                <a:solidFill>
                  <a:schemeClr val="bg1"/>
                </a:solidFill>
              </a:rPr>
              <a:t>グループの追加・編集</a:t>
            </a:r>
            <a:endParaRPr lang="ja-JP" altLang="en-US" b="1" dirty="0">
              <a:solidFill>
                <a:schemeClr val="bg1"/>
              </a:solidFill>
            </a:endParaRPr>
          </a:p>
        </p:txBody>
      </p:sp>
      <p:grpSp>
        <p:nvGrpSpPr>
          <p:cNvPr id="3" name="グループ化 2">
            <a:extLst>
              <a:ext uri="{FF2B5EF4-FFF2-40B4-BE49-F238E27FC236}">
                <a16:creationId xmlns:a16="http://schemas.microsoft.com/office/drawing/2014/main" id="{1C275E5D-E9B6-D54D-637B-A3B81611549E}"/>
              </a:ext>
            </a:extLst>
          </p:cNvPr>
          <p:cNvGrpSpPr/>
          <p:nvPr/>
        </p:nvGrpSpPr>
        <p:grpSpPr>
          <a:xfrm>
            <a:off x="481566" y="1995795"/>
            <a:ext cx="5904947" cy="307777"/>
            <a:chOff x="481566" y="967740"/>
            <a:chExt cx="5904947" cy="307777"/>
          </a:xfrm>
        </p:grpSpPr>
        <p:sp>
          <p:nvSpPr>
            <p:cNvPr id="5" name="テキスト ボックス 4">
              <a:extLst>
                <a:ext uri="{FF2B5EF4-FFF2-40B4-BE49-F238E27FC236}">
                  <a16:creationId xmlns:a16="http://schemas.microsoft.com/office/drawing/2014/main" id="{A41421CC-4806-078B-F187-22B19997AC66}"/>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a:t>新しくグループ（組織）を追加する	</a:t>
              </a:r>
              <a:endParaRPr kumimoji="1" lang="ja-JP" altLang="en-US" sz="1600" b="1" dirty="0"/>
            </a:p>
          </p:txBody>
        </p:sp>
        <p:cxnSp>
          <p:nvCxnSpPr>
            <p:cNvPr id="7" name="直線コネクタ 6">
              <a:extLst>
                <a:ext uri="{FF2B5EF4-FFF2-40B4-BE49-F238E27FC236}">
                  <a16:creationId xmlns:a16="http://schemas.microsoft.com/office/drawing/2014/main" id="{13F61E84-335C-42B0-D262-319242F2A924}"/>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10" name="グラフィックス 9">
            <a:extLst>
              <a:ext uri="{FF2B5EF4-FFF2-40B4-BE49-F238E27FC236}">
                <a16:creationId xmlns:a16="http://schemas.microsoft.com/office/drawing/2014/main" id="{87947C4B-69F6-906C-1DE3-63100BB2C763}"/>
              </a:ext>
            </a:extLst>
          </p:cNvPr>
          <p:cNvGrpSpPr/>
          <p:nvPr/>
        </p:nvGrpSpPr>
        <p:grpSpPr>
          <a:xfrm>
            <a:off x="478167" y="5877313"/>
            <a:ext cx="5894867" cy="1728259"/>
            <a:chOff x="482028" y="5964289"/>
            <a:chExt cx="5894867" cy="1728259"/>
          </a:xfrm>
        </p:grpSpPr>
        <p:sp>
          <p:nvSpPr>
            <p:cNvPr id="20" name="フリーフォーム: 図形 12">
              <a:extLst>
                <a:ext uri="{FF2B5EF4-FFF2-40B4-BE49-F238E27FC236}">
                  <a16:creationId xmlns:a16="http://schemas.microsoft.com/office/drawing/2014/main" id="{1487FD02-BD0C-E6B7-05E5-6553A4B780A7}"/>
                </a:ext>
              </a:extLst>
            </p:cNvPr>
            <p:cNvSpPr/>
            <p:nvPr userDrawn="1"/>
          </p:nvSpPr>
          <p:spPr>
            <a:xfrm>
              <a:off x="482028" y="6048306"/>
              <a:ext cx="5894867" cy="1644242"/>
            </a:xfrm>
            <a:custGeom>
              <a:avLst/>
              <a:gdLst>
                <a:gd name="connsiteX0" fmla="*/ 798687 w 5894867"/>
                <a:gd name="connsiteY0" fmla="*/ 0 h 1342778"/>
                <a:gd name="connsiteX1" fmla="*/ 5796635 w 5894867"/>
                <a:gd name="connsiteY1" fmla="*/ 0 h 1342778"/>
                <a:gd name="connsiteX2" fmla="*/ 5894868 w 5894867"/>
                <a:gd name="connsiteY2" fmla="*/ 98232 h 1342778"/>
                <a:gd name="connsiteX3" fmla="*/ 5894868 w 5894867"/>
                <a:gd name="connsiteY3" fmla="*/ 1244546 h 1342778"/>
                <a:gd name="connsiteX4" fmla="*/ 5796635 w 5894867"/>
                <a:gd name="connsiteY4" fmla="*/ 1342779 h 1342778"/>
                <a:gd name="connsiteX5" fmla="*/ 98232 w 5894867"/>
                <a:gd name="connsiteY5" fmla="*/ 1342779 h 1342778"/>
                <a:gd name="connsiteX6" fmla="*/ 0 w 5894867"/>
                <a:gd name="connsiteY6" fmla="*/ 1244546 h 1342778"/>
                <a:gd name="connsiteX7" fmla="*/ 0 w 5894867"/>
                <a:gd name="connsiteY7" fmla="*/ 98232 h 1342778"/>
                <a:gd name="connsiteX8" fmla="*/ 98232 w 5894867"/>
                <a:gd name="connsiteY8" fmla="*/ 0 h 13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4867" h="1342778">
                  <a:moveTo>
                    <a:pt x="798687" y="0"/>
                  </a:moveTo>
                  <a:lnTo>
                    <a:pt x="5796635" y="0"/>
                  </a:lnTo>
                  <a:cubicBezTo>
                    <a:pt x="5850952" y="0"/>
                    <a:pt x="5894868" y="44031"/>
                    <a:pt x="5894868" y="98232"/>
                  </a:cubicBezTo>
                  <a:lnTo>
                    <a:pt x="5894868" y="1244546"/>
                  </a:lnTo>
                  <a:cubicBezTo>
                    <a:pt x="5894868" y="1298863"/>
                    <a:pt x="5850837" y="1342779"/>
                    <a:pt x="5796635" y="1342779"/>
                  </a:cubicBezTo>
                  <a:lnTo>
                    <a:pt x="98232" y="1342779"/>
                  </a:lnTo>
                  <a:cubicBezTo>
                    <a:pt x="43916" y="1342779"/>
                    <a:pt x="0" y="1298748"/>
                    <a:pt x="0" y="1244546"/>
                  </a:cubicBezTo>
                  <a:lnTo>
                    <a:pt x="0" y="98232"/>
                  </a:lnTo>
                  <a:cubicBezTo>
                    <a:pt x="0" y="43916"/>
                    <a:pt x="44031" y="0"/>
                    <a:pt x="98232" y="0"/>
                  </a:cubicBezTo>
                </a:path>
              </a:pathLst>
            </a:custGeom>
            <a:solidFill>
              <a:srgbClr val="F7F8F8"/>
            </a:solidFill>
            <a:ln w="11557" cap="flat">
              <a:solidFill>
                <a:srgbClr val="CCCCCC"/>
              </a:solidFill>
              <a:prstDash val="solid"/>
              <a:miter/>
            </a:ln>
          </p:spPr>
          <p:txBody>
            <a:bodyPr lIns="216000" tIns="252000" rIns="216000" bIns="180000" rtlCol="0" anchor="t">
              <a:spAutoFit/>
            </a:bodyPr>
            <a:lstStyle/>
            <a:p>
              <a:pPr algn="l"/>
              <a:r>
                <a:rPr lang="ja-JP" altLang="en-US" sz="1050" b="1"/>
                <a:t>部門について</a:t>
              </a:r>
              <a:br>
                <a:rPr lang="en-US" altLang="ja-JP" sz="1050" b="1" dirty="0"/>
              </a:br>
              <a:endParaRPr lang="ja-JP" altLang="en-US" sz="500" b="1"/>
            </a:p>
            <a:p>
              <a:pPr algn="l"/>
              <a:r>
                <a:rPr lang="ja-JP" altLang="en-US" sz="900"/>
                <a:t>「部門」とは複数の「グループ」を統括する組織となります。  </a:t>
              </a:r>
            </a:p>
            <a:p>
              <a:pPr algn="l"/>
              <a:r>
                <a:rPr lang="ja-JP" altLang="en-US" sz="900"/>
                <a:t>グループ登録時に</a:t>
              </a:r>
              <a:r>
                <a:rPr lang="en-US" altLang="ja-JP" sz="900" dirty="0"/>
                <a:t>『</a:t>
              </a:r>
              <a:r>
                <a:rPr lang="ja-JP" altLang="en-US" sz="900"/>
                <a:t>フィルタ</a:t>
              </a:r>
              <a:r>
                <a:rPr lang="en-US" altLang="ja-JP" sz="900" dirty="0"/>
                <a:t>/</a:t>
              </a:r>
              <a:r>
                <a:rPr lang="ja-JP" altLang="en-US" sz="900"/>
                <a:t>検索時に［部門］として選択する</a:t>
              </a:r>
              <a:r>
                <a:rPr lang="en-US" altLang="ja-JP" sz="900" dirty="0"/>
                <a:t>』</a:t>
              </a:r>
              <a:r>
                <a:rPr lang="ja-JP" altLang="en-US" sz="900"/>
                <a:t>を</a:t>
              </a:r>
              <a:r>
                <a:rPr lang="en" altLang="ja-JP" sz="900" dirty="0"/>
                <a:t>ON</a:t>
              </a:r>
              <a:r>
                <a:rPr lang="ja-JP" altLang="en-US" sz="900"/>
                <a:t>に設定すると、その部門に所属している全てのメンバーが検索の対象となります。</a:t>
              </a:r>
              <a:endParaRPr lang="en-US" altLang="ja-JP" sz="900" dirty="0"/>
            </a:p>
            <a:p>
              <a:pPr algn="l"/>
              <a:endParaRPr lang="ja-JP" altLang="en-US" sz="900"/>
            </a:p>
            <a:p>
              <a:pPr algn="l"/>
              <a:r>
                <a:rPr lang="ja-JP" altLang="en-US" sz="900">
                  <a:solidFill>
                    <a:schemeClr val="tx1">
                      <a:lumMod val="50000"/>
                      <a:lumOff val="50000"/>
                    </a:schemeClr>
                  </a:solidFill>
                </a:rPr>
                <a:t>例：総務部を部門として登録し、配下に経理チームと採用チームが存在する場合、社員管理などでフィルタ</a:t>
              </a:r>
              <a:r>
                <a:rPr lang="en-US" altLang="ja-JP" sz="900" dirty="0">
                  <a:solidFill>
                    <a:schemeClr val="tx1">
                      <a:lumMod val="50000"/>
                      <a:lumOff val="50000"/>
                    </a:schemeClr>
                  </a:solidFill>
                </a:rPr>
                <a:t>/</a:t>
              </a:r>
              <a:r>
                <a:rPr lang="ja-JP" altLang="en-US" sz="900">
                  <a:solidFill>
                    <a:schemeClr val="tx1">
                      <a:lumMod val="50000"/>
                      <a:lumOff val="50000"/>
                    </a:schemeClr>
                  </a:solidFill>
                </a:rPr>
                <a:t>検索の際に部門を</a:t>
              </a:r>
              <a:r>
                <a:rPr lang="en-US" altLang="ja-JP" sz="900" dirty="0">
                  <a:solidFill>
                    <a:schemeClr val="tx1">
                      <a:lumMod val="50000"/>
                      <a:lumOff val="50000"/>
                    </a:schemeClr>
                  </a:solidFill>
                </a:rPr>
                <a:t>『</a:t>
              </a:r>
              <a:r>
                <a:rPr lang="ja-JP" altLang="en-US" sz="900">
                  <a:solidFill>
                    <a:schemeClr val="tx1">
                      <a:lumMod val="50000"/>
                      <a:lumOff val="50000"/>
                    </a:schemeClr>
                  </a:solidFill>
                </a:rPr>
                <a:t>総務部</a:t>
              </a:r>
              <a:r>
                <a:rPr lang="en-US" altLang="ja-JP" sz="900" dirty="0">
                  <a:solidFill>
                    <a:schemeClr val="tx1">
                      <a:lumMod val="50000"/>
                      <a:lumOff val="50000"/>
                    </a:schemeClr>
                  </a:solidFill>
                </a:rPr>
                <a:t>』</a:t>
              </a:r>
              <a:r>
                <a:rPr lang="ja-JP" altLang="en-US" sz="900">
                  <a:solidFill>
                    <a:schemeClr val="tx1">
                      <a:lumMod val="50000"/>
                      <a:lumOff val="50000"/>
                    </a:schemeClr>
                  </a:solidFill>
                </a:rPr>
                <a:t>として検索すると、総務部だけでなく、経理チーム・採用チームも含めた全メンバーが抽出されます。</a:t>
              </a:r>
              <a:endParaRPr lang="ja-JP" altLang="en-US" sz="1050" dirty="0">
                <a:solidFill>
                  <a:schemeClr val="tx1">
                    <a:lumMod val="50000"/>
                    <a:lumOff val="50000"/>
                  </a:schemeClr>
                </a:solidFill>
              </a:endParaRPr>
            </a:p>
          </p:txBody>
        </p:sp>
        <p:sp>
          <p:nvSpPr>
            <p:cNvPr id="22" name="フリーフォーム: 図形 14">
              <a:extLst>
                <a:ext uri="{FF2B5EF4-FFF2-40B4-BE49-F238E27FC236}">
                  <a16:creationId xmlns:a16="http://schemas.microsoft.com/office/drawing/2014/main" id="{E4B7D88C-F153-BDFD-7BB1-A81A4D08388E}"/>
                </a:ext>
              </a:extLst>
            </p:cNvPr>
            <p:cNvSpPr/>
            <p:nvPr/>
          </p:nvSpPr>
          <p:spPr>
            <a:xfrm>
              <a:off x="602334" y="5964289"/>
              <a:ext cx="115105" cy="167878"/>
            </a:xfrm>
            <a:custGeom>
              <a:avLst/>
              <a:gdLst>
                <a:gd name="connsiteX0" fmla="*/ 57553 w 115105"/>
                <a:gd name="connsiteY0" fmla="*/ 136716 h 167878"/>
                <a:gd name="connsiteX1" fmla="*/ 101353 w 115105"/>
                <a:gd name="connsiteY1" fmla="*/ 165493 h 167878"/>
                <a:gd name="connsiteX2" fmla="*/ 115105 w 115105"/>
                <a:gd name="connsiteY2" fmla="*/ 159830 h 167878"/>
                <a:gd name="connsiteX3" fmla="*/ 115105 w 115105"/>
                <a:gd name="connsiteY3" fmla="*/ 136716 h 167878"/>
                <a:gd name="connsiteX4" fmla="*/ 115105 w 115105"/>
                <a:gd name="connsiteY4" fmla="*/ 11557 h 167878"/>
                <a:gd name="connsiteX5" fmla="*/ 103549 w 115105"/>
                <a:gd name="connsiteY5" fmla="*/ 0 h 167878"/>
                <a:gd name="connsiteX6" fmla="*/ 11557 w 115105"/>
                <a:gd name="connsiteY6" fmla="*/ 0 h 167878"/>
                <a:gd name="connsiteX7" fmla="*/ 0 w 115105"/>
                <a:gd name="connsiteY7" fmla="*/ 11557 h 167878"/>
                <a:gd name="connsiteX8" fmla="*/ 0 w 115105"/>
                <a:gd name="connsiteY8" fmla="*/ 136716 h 167878"/>
                <a:gd name="connsiteX9" fmla="*/ 0 w 115105"/>
                <a:gd name="connsiteY9" fmla="*/ 136716 h 167878"/>
                <a:gd name="connsiteX10" fmla="*/ 0 w 115105"/>
                <a:gd name="connsiteY10" fmla="*/ 159830 h 167878"/>
                <a:gd name="connsiteX11" fmla="*/ 13753 w 115105"/>
                <a:gd name="connsiteY11" fmla="*/ 165493 h 167878"/>
                <a:gd name="connsiteX12" fmla="*/ 57553 w 115105"/>
                <a:gd name="connsiteY12" fmla="*/ 136716 h 16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05" h="167878">
                  <a:moveTo>
                    <a:pt x="57553" y="136716"/>
                  </a:moveTo>
                  <a:lnTo>
                    <a:pt x="101353" y="165493"/>
                  </a:lnTo>
                  <a:cubicBezTo>
                    <a:pt x="106438" y="170578"/>
                    <a:pt x="115105" y="166995"/>
                    <a:pt x="115105" y="159830"/>
                  </a:cubicBezTo>
                  <a:lnTo>
                    <a:pt x="115105" y="136716"/>
                  </a:lnTo>
                  <a:cubicBezTo>
                    <a:pt x="115105" y="136716"/>
                    <a:pt x="115105" y="11557"/>
                    <a:pt x="115105" y="11557"/>
                  </a:cubicBezTo>
                  <a:cubicBezTo>
                    <a:pt x="115105" y="5201"/>
                    <a:pt x="109905" y="0"/>
                    <a:pt x="103549" y="0"/>
                  </a:cubicBezTo>
                  <a:lnTo>
                    <a:pt x="11557" y="0"/>
                  </a:lnTo>
                  <a:cubicBezTo>
                    <a:pt x="5201" y="0"/>
                    <a:pt x="0" y="5201"/>
                    <a:pt x="0" y="11557"/>
                  </a:cubicBezTo>
                  <a:lnTo>
                    <a:pt x="0" y="136716"/>
                  </a:lnTo>
                  <a:lnTo>
                    <a:pt x="0" y="136716"/>
                  </a:lnTo>
                  <a:cubicBezTo>
                    <a:pt x="0" y="136716"/>
                    <a:pt x="0" y="159830"/>
                    <a:pt x="0" y="159830"/>
                  </a:cubicBezTo>
                  <a:cubicBezTo>
                    <a:pt x="0" y="166995"/>
                    <a:pt x="8668" y="170578"/>
                    <a:pt x="13753" y="165493"/>
                  </a:cubicBezTo>
                  <a:lnTo>
                    <a:pt x="57553" y="136716"/>
                  </a:lnTo>
                  <a:close/>
                </a:path>
              </a:pathLst>
            </a:custGeom>
            <a:solidFill>
              <a:srgbClr val="00C9B7"/>
            </a:solidFill>
            <a:ln w="11557" cap="flat">
              <a:noFill/>
              <a:prstDash val="solid"/>
              <a:miter/>
            </a:ln>
          </p:spPr>
          <p:txBody>
            <a:bodyPr rtlCol="0" anchor="ctr"/>
            <a:lstStyle/>
            <a:p>
              <a:endParaRPr lang="ja-JP" altLang="en-US"/>
            </a:p>
          </p:txBody>
        </p:sp>
        <p:sp>
          <p:nvSpPr>
            <p:cNvPr id="24" name="フリーフォーム: 図形 18">
              <a:extLst>
                <a:ext uri="{FF2B5EF4-FFF2-40B4-BE49-F238E27FC236}">
                  <a16:creationId xmlns:a16="http://schemas.microsoft.com/office/drawing/2014/main" id="{1CFBE421-76A0-BAAC-0A01-84A5382CE84D}"/>
                </a:ext>
              </a:extLst>
            </p:cNvPr>
            <p:cNvSpPr/>
            <p:nvPr/>
          </p:nvSpPr>
          <p:spPr>
            <a:xfrm>
              <a:off x="777303" y="5981277"/>
              <a:ext cx="85635" cy="111060"/>
            </a:xfrm>
            <a:custGeom>
              <a:avLst/>
              <a:gdLst>
                <a:gd name="connsiteX0" fmla="*/ 116 w 85635"/>
                <a:gd name="connsiteY0" fmla="*/ 116 h 111060"/>
                <a:gd name="connsiteX1" fmla="*/ 45996 w 85635"/>
                <a:gd name="connsiteY1" fmla="*/ 116 h 111060"/>
                <a:gd name="connsiteX2" fmla="*/ 85636 w 85635"/>
                <a:gd name="connsiteY2" fmla="*/ 34439 h 111060"/>
                <a:gd name="connsiteX3" fmla="*/ 45418 w 85635"/>
                <a:gd name="connsiteY3" fmla="*/ 69572 h 111060"/>
                <a:gd name="connsiteX4" fmla="*/ 24038 w 85635"/>
                <a:gd name="connsiteY4" fmla="*/ 69572 h 111060"/>
                <a:gd name="connsiteX5" fmla="*/ 24038 w 85635"/>
                <a:gd name="connsiteY5" fmla="*/ 111060 h 111060"/>
                <a:gd name="connsiteX6" fmla="*/ 0 w 85635"/>
                <a:gd name="connsiteY6" fmla="*/ 111060 h 111060"/>
                <a:gd name="connsiteX7" fmla="*/ 0 w 85635"/>
                <a:gd name="connsiteY7" fmla="*/ 0 h 111060"/>
                <a:gd name="connsiteX8" fmla="*/ 24154 w 85635"/>
                <a:gd name="connsiteY8" fmla="*/ 50619 h 111060"/>
                <a:gd name="connsiteX9" fmla="*/ 42529 w 85635"/>
                <a:gd name="connsiteY9" fmla="*/ 50619 h 111060"/>
                <a:gd name="connsiteX10" fmla="*/ 61482 w 85635"/>
                <a:gd name="connsiteY10" fmla="*/ 35017 h 111060"/>
                <a:gd name="connsiteX11" fmla="*/ 42991 w 85635"/>
                <a:gd name="connsiteY11" fmla="*/ 19300 h 111060"/>
                <a:gd name="connsiteX12" fmla="*/ 24154 w 85635"/>
                <a:gd name="connsiteY12" fmla="*/ 19300 h 111060"/>
                <a:gd name="connsiteX13" fmla="*/ 24154 w 85635"/>
                <a:gd name="connsiteY13" fmla="*/ 50619 h 11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635" h="111060">
                  <a:moveTo>
                    <a:pt x="116" y="116"/>
                  </a:moveTo>
                  <a:lnTo>
                    <a:pt x="45996" y="116"/>
                  </a:lnTo>
                  <a:cubicBezTo>
                    <a:pt x="69572" y="116"/>
                    <a:pt x="85636" y="13406"/>
                    <a:pt x="85636" y="34439"/>
                  </a:cubicBezTo>
                  <a:cubicBezTo>
                    <a:pt x="85636" y="58593"/>
                    <a:pt x="67376" y="69572"/>
                    <a:pt x="45418" y="69572"/>
                  </a:cubicBezTo>
                  <a:lnTo>
                    <a:pt x="24038" y="69572"/>
                  </a:lnTo>
                  <a:cubicBezTo>
                    <a:pt x="24038" y="69572"/>
                    <a:pt x="24038" y="111060"/>
                    <a:pt x="24038" y="111060"/>
                  </a:cubicBezTo>
                  <a:lnTo>
                    <a:pt x="0" y="111060"/>
                  </a:lnTo>
                  <a:cubicBezTo>
                    <a:pt x="0" y="111060"/>
                    <a:pt x="0" y="0"/>
                    <a:pt x="0" y="0"/>
                  </a:cubicBezTo>
                  <a:close/>
                  <a:moveTo>
                    <a:pt x="24154" y="50619"/>
                  </a:moveTo>
                  <a:lnTo>
                    <a:pt x="42529" y="50619"/>
                  </a:lnTo>
                  <a:cubicBezTo>
                    <a:pt x="53623" y="50619"/>
                    <a:pt x="61482" y="46343"/>
                    <a:pt x="61482" y="35017"/>
                  </a:cubicBezTo>
                  <a:cubicBezTo>
                    <a:pt x="61482" y="23576"/>
                    <a:pt x="53161" y="19300"/>
                    <a:pt x="42991" y="19300"/>
                  </a:cubicBezTo>
                  <a:lnTo>
                    <a:pt x="24154" y="19300"/>
                  </a:lnTo>
                  <a:cubicBezTo>
                    <a:pt x="24154" y="19300"/>
                    <a:pt x="24154" y="50619"/>
                    <a:pt x="24154" y="50619"/>
                  </a:cubicBezTo>
                  <a:close/>
                </a:path>
              </a:pathLst>
            </a:custGeom>
            <a:solidFill>
              <a:srgbClr val="00C9B7"/>
            </a:solidFill>
            <a:ln w="11557" cap="flat">
              <a:noFill/>
              <a:prstDash val="solid"/>
              <a:miter/>
            </a:ln>
          </p:spPr>
          <p:txBody>
            <a:bodyPr rtlCol="0" anchor="ctr"/>
            <a:lstStyle/>
            <a:p>
              <a:endParaRPr lang="ja-JP" altLang="en-US"/>
            </a:p>
          </p:txBody>
        </p:sp>
        <p:sp>
          <p:nvSpPr>
            <p:cNvPr id="25" name="フリーフォーム: 図形 19">
              <a:extLst>
                <a:ext uri="{FF2B5EF4-FFF2-40B4-BE49-F238E27FC236}">
                  <a16:creationId xmlns:a16="http://schemas.microsoft.com/office/drawing/2014/main" id="{0BE9FEC9-C88C-3E01-DC5D-C21A918A0694}"/>
                </a:ext>
              </a:extLst>
            </p:cNvPr>
            <p:cNvSpPr/>
            <p:nvPr/>
          </p:nvSpPr>
          <p:spPr>
            <a:xfrm>
              <a:off x="877038" y="5979891"/>
              <a:ext cx="107708" cy="114180"/>
            </a:xfrm>
            <a:custGeom>
              <a:avLst/>
              <a:gdLst>
                <a:gd name="connsiteX0" fmla="*/ 107709 w 107708"/>
                <a:gd name="connsiteY0" fmla="*/ 56628 h 114180"/>
                <a:gd name="connsiteX1" fmla="*/ 53045 w 107708"/>
                <a:gd name="connsiteY1" fmla="*/ 114181 h 114180"/>
                <a:gd name="connsiteX2" fmla="*/ 0 w 107708"/>
                <a:gd name="connsiteY2" fmla="*/ 57090 h 114180"/>
                <a:gd name="connsiteX3" fmla="*/ 54663 w 107708"/>
                <a:gd name="connsiteY3" fmla="*/ 0 h 114180"/>
                <a:gd name="connsiteX4" fmla="*/ 107709 w 107708"/>
                <a:gd name="connsiteY4" fmla="*/ 56744 h 114180"/>
                <a:gd name="connsiteX5" fmla="*/ 24847 w 107708"/>
                <a:gd name="connsiteY5" fmla="*/ 56628 h 114180"/>
                <a:gd name="connsiteX6" fmla="*/ 54086 w 107708"/>
                <a:gd name="connsiteY6" fmla="*/ 94650 h 114180"/>
                <a:gd name="connsiteX7" fmla="*/ 82977 w 107708"/>
                <a:gd name="connsiteY7" fmla="*/ 56975 h 114180"/>
                <a:gd name="connsiteX8" fmla="*/ 53623 w 107708"/>
                <a:gd name="connsiteY8" fmla="*/ 19415 h 114180"/>
                <a:gd name="connsiteX9" fmla="*/ 24847 w 107708"/>
                <a:gd name="connsiteY9" fmla="*/ 56513 h 11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708" h="114180">
                  <a:moveTo>
                    <a:pt x="107709" y="56628"/>
                  </a:moveTo>
                  <a:cubicBezTo>
                    <a:pt x="107709" y="87485"/>
                    <a:pt x="89103" y="114181"/>
                    <a:pt x="53045" y="114181"/>
                  </a:cubicBezTo>
                  <a:cubicBezTo>
                    <a:pt x="16988" y="114181"/>
                    <a:pt x="0" y="88871"/>
                    <a:pt x="0" y="57090"/>
                  </a:cubicBezTo>
                  <a:cubicBezTo>
                    <a:pt x="0" y="24731"/>
                    <a:pt x="20109" y="0"/>
                    <a:pt x="54663" y="0"/>
                  </a:cubicBezTo>
                  <a:cubicBezTo>
                    <a:pt x="87138" y="0"/>
                    <a:pt x="107709" y="22767"/>
                    <a:pt x="107709" y="56744"/>
                  </a:cubicBezTo>
                  <a:close/>
                  <a:moveTo>
                    <a:pt x="24847" y="56628"/>
                  </a:moveTo>
                  <a:cubicBezTo>
                    <a:pt x="24847" y="78355"/>
                    <a:pt x="34324" y="94650"/>
                    <a:pt x="54086" y="94650"/>
                  </a:cubicBezTo>
                  <a:cubicBezTo>
                    <a:pt x="75466" y="94650"/>
                    <a:pt x="82977" y="76737"/>
                    <a:pt x="82977" y="56975"/>
                  </a:cubicBezTo>
                  <a:cubicBezTo>
                    <a:pt x="82977" y="35941"/>
                    <a:pt x="74425" y="19415"/>
                    <a:pt x="53623" y="19415"/>
                  </a:cubicBezTo>
                  <a:cubicBezTo>
                    <a:pt x="32821" y="19415"/>
                    <a:pt x="24847" y="34901"/>
                    <a:pt x="24847" y="56513"/>
                  </a:cubicBezTo>
                  <a:close/>
                </a:path>
              </a:pathLst>
            </a:custGeom>
            <a:solidFill>
              <a:srgbClr val="00C9B7"/>
            </a:solidFill>
            <a:ln w="11557" cap="flat">
              <a:noFill/>
              <a:prstDash val="solid"/>
              <a:miter/>
            </a:ln>
          </p:spPr>
          <p:txBody>
            <a:bodyPr rtlCol="0" anchor="ctr"/>
            <a:lstStyle/>
            <a:p>
              <a:endParaRPr lang="ja-JP" altLang="en-US"/>
            </a:p>
          </p:txBody>
        </p:sp>
        <p:sp>
          <p:nvSpPr>
            <p:cNvPr id="26" name="フリーフォーム: 図形 20">
              <a:extLst>
                <a:ext uri="{FF2B5EF4-FFF2-40B4-BE49-F238E27FC236}">
                  <a16:creationId xmlns:a16="http://schemas.microsoft.com/office/drawing/2014/main" id="{B04AA9CA-94C4-D5D6-5245-20531A34B06A}"/>
                </a:ext>
              </a:extLst>
            </p:cNvPr>
            <p:cNvSpPr/>
            <p:nvPr/>
          </p:nvSpPr>
          <p:spPr>
            <a:xfrm>
              <a:off x="1005664" y="5981393"/>
              <a:ext cx="24038" cy="111060"/>
            </a:xfrm>
            <a:custGeom>
              <a:avLst/>
              <a:gdLst>
                <a:gd name="connsiteX0" fmla="*/ 24038 w 24038"/>
                <a:gd name="connsiteY0" fmla="*/ 0 h 111060"/>
                <a:gd name="connsiteX1" fmla="*/ 24038 w 24038"/>
                <a:gd name="connsiteY1" fmla="*/ 111060 h 111060"/>
                <a:gd name="connsiteX2" fmla="*/ 0 w 24038"/>
                <a:gd name="connsiteY2" fmla="*/ 111060 h 111060"/>
                <a:gd name="connsiteX3" fmla="*/ 0 w 24038"/>
                <a:gd name="connsiteY3" fmla="*/ 0 h 111060"/>
                <a:gd name="connsiteX4" fmla="*/ 24038 w 24038"/>
                <a:gd name="connsiteY4" fmla="*/ 0 h 111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38" h="111060">
                  <a:moveTo>
                    <a:pt x="24038" y="0"/>
                  </a:moveTo>
                  <a:lnTo>
                    <a:pt x="24038" y="111060"/>
                  </a:lnTo>
                  <a:cubicBezTo>
                    <a:pt x="24038" y="111060"/>
                    <a:pt x="0" y="111060"/>
                    <a:pt x="0" y="111060"/>
                  </a:cubicBezTo>
                  <a:lnTo>
                    <a:pt x="0" y="0"/>
                  </a:lnTo>
                  <a:cubicBezTo>
                    <a:pt x="0" y="0"/>
                    <a:pt x="24038" y="0"/>
                    <a:pt x="24038" y="0"/>
                  </a:cubicBezTo>
                  <a:close/>
                </a:path>
              </a:pathLst>
            </a:custGeom>
            <a:solidFill>
              <a:srgbClr val="00C9B7"/>
            </a:solidFill>
            <a:ln w="11557" cap="flat">
              <a:noFill/>
              <a:prstDash val="solid"/>
              <a:miter/>
            </a:ln>
          </p:spPr>
          <p:txBody>
            <a:bodyPr rtlCol="0" anchor="ctr"/>
            <a:lstStyle/>
            <a:p>
              <a:endParaRPr lang="ja-JP" altLang="en-US"/>
            </a:p>
          </p:txBody>
        </p:sp>
        <p:sp>
          <p:nvSpPr>
            <p:cNvPr id="27" name="フリーフォーム: 図形 21">
              <a:extLst>
                <a:ext uri="{FF2B5EF4-FFF2-40B4-BE49-F238E27FC236}">
                  <a16:creationId xmlns:a16="http://schemas.microsoft.com/office/drawing/2014/main" id="{C45E6799-D3C7-0919-AC0C-5AB6F829D5FE}"/>
                </a:ext>
              </a:extLst>
            </p:cNvPr>
            <p:cNvSpPr/>
            <p:nvPr/>
          </p:nvSpPr>
          <p:spPr>
            <a:xfrm>
              <a:off x="1056052" y="5981393"/>
              <a:ext cx="95227" cy="111060"/>
            </a:xfrm>
            <a:custGeom>
              <a:avLst/>
              <a:gdLst>
                <a:gd name="connsiteX0" fmla="*/ 116 w 95227"/>
                <a:gd name="connsiteY0" fmla="*/ 111060 h 111060"/>
                <a:gd name="connsiteX1" fmla="*/ 116 w 95227"/>
                <a:gd name="connsiteY1" fmla="*/ 0 h 111060"/>
                <a:gd name="connsiteX2" fmla="*/ 29816 w 95227"/>
                <a:gd name="connsiteY2" fmla="*/ 0 h 111060"/>
                <a:gd name="connsiteX3" fmla="*/ 74426 w 95227"/>
                <a:gd name="connsiteY3" fmla="*/ 81937 h 111060"/>
                <a:gd name="connsiteX4" fmla="*/ 74772 w 95227"/>
                <a:gd name="connsiteY4" fmla="*/ 81937 h 111060"/>
                <a:gd name="connsiteX5" fmla="*/ 73501 w 95227"/>
                <a:gd name="connsiteY5" fmla="*/ 32821 h 111060"/>
                <a:gd name="connsiteX6" fmla="*/ 73501 w 95227"/>
                <a:gd name="connsiteY6" fmla="*/ 0 h 111060"/>
                <a:gd name="connsiteX7" fmla="*/ 95228 w 95227"/>
                <a:gd name="connsiteY7" fmla="*/ 0 h 111060"/>
                <a:gd name="connsiteX8" fmla="*/ 95228 w 95227"/>
                <a:gd name="connsiteY8" fmla="*/ 111060 h 111060"/>
                <a:gd name="connsiteX9" fmla="*/ 67029 w 95227"/>
                <a:gd name="connsiteY9" fmla="*/ 111060 h 111060"/>
                <a:gd name="connsiteX10" fmla="*/ 21149 w 95227"/>
                <a:gd name="connsiteY10" fmla="*/ 24847 h 111060"/>
                <a:gd name="connsiteX11" fmla="*/ 20802 w 95227"/>
                <a:gd name="connsiteY11" fmla="*/ 24847 h 111060"/>
                <a:gd name="connsiteX12" fmla="*/ 21842 w 95227"/>
                <a:gd name="connsiteY12" fmla="*/ 77199 h 111060"/>
                <a:gd name="connsiteX13" fmla="*/ 21842 w 95227"/>
                <a:gd name="connsiteY13" fmla="*/ 110945 h 111060"/>
                <a:gd name="connsiteX14" fmla="*/ 0 w 95227"/>
                <a:gd name="connsiteY14" fmla="*/ 110945 h 11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227" h="111060">
                  <a:moveTo>
                    <a:pt x="116" y="111060"/>
                  </a:moveTo>
                  <a:lnTo>
                    <a:pt x="116" y="0"/>
                  </a:lnTo>
                  <a:cubicBezTo>
                    <a:pt x="116" y="0"/>
                    <a:pt x="29816" y="0"/>
                    <a:pt x="29816" y="0"/>
                  </a:cubicBezTo>
                  <a:cubicBezTo>
                    <a:pt x="43685" y="24963"/>
                    <a:pt x="69341" y="69918"/>
                    <a:pt x="74426" y="81937"/>
                  </a:cubicBezTo>
                  <a:lnTo>
                    <a:pt x="74772" y="81937"/>
                  </a:lnTo>
                  <a:cubicBezTo>
                    <a:pt x="73501" y="70381"/>
                    <a:pt x="73501" y="51081"/>
                    <a:pt x="73501" y="32821"/>
                  </a:cubicBezTo>
                  <a:lnTo>
                    <a:pt x="73501" y="0"/>
                  </a:lnTo>
                  <a:cubicBezTo>
                    <a:pt x="73501" y="0"/>
                    <a:pt x="95228" y="0"/>
                    <a:pt x="95228" y="0"/>
                  </a:cubicBezTo>
                  <a:lnTo>
                    <a:pt x="95228" y="111060"/>
                  </a:lnTo>
                  <a:cubicBezTo>
                    <a:pt x="95228" y="111060"/>
                    <a:pt x="67029" y="111060"/>
                    <a:pt x="67029" y="111060"/>
                  </a:cubicBezTo>
                  <a:cubicBezTo>
                    <a:pt x="55126" y="89334"/>
                    <a:pt x="26696" y="37675"/>
                    <a:pt x="21149" y="24847"/>
                  </a:cubicBezTo>
                  <a:lnTo>
                    <a:pt x="20802" y="24847"/>
                  </a:lnTo>
                  <a:cubicBezTo>
                    <a:pt x="21611" y="34555"/>
                    <a:pt x="21842" y="57321"/>
                    <a:pt x="21842" y="77199"/>
                  </a:cubicBezTo>
                  <a:lnTo>
                    <a:pt x="21842" y="110945"/>
                  </a:lnTo>
                  <a:cubicBezTo>
                    <a:pt x="21842" y="110945"/>
                    <a:pt x="0" y="110945"/>
                    <a:pt x="0" y="110945"/>
                  </a:cubicBezTo>
                  <a:close/>
                </a:path>
              </a:pathLst>
            </a:custGeom>
            <a:solidFill>
              <a:srgbClr val="00C9B7"/>
            </a:solidFill>
            <a:ln w="11557" cap="flat">
              <a:noFill/>
              <a:prstDash val="solid"/>
              <a:miter/>
            </a:ln>
          </p:spPr>
          <p:txBody>
            <a:bodyPr rtlCol="0" anchor="ctr"/>
            <a:lstStyle/>
            <a:p>
              <a:endParaRPr lang="ja-JP" altLang="en-US"/>
            </a:p>
          </p:txBody>
        </p:sp>
        <p:sp>
          <p:nvSpPr>
            <p:cNvPr id="28" name="フリーフォーム: 図形 22">
              <a:extLst>
                <a:ext uri="{FF2B5EF4-FFF2-40B4-BE49-F238E27FC236}">
                  <a16:creationId xmlns:a16="http://schemas.microsoft.com/office/drawing/2014/main" id="{0DE5C6E1-43A9-1E5D-341C-D37ABE70BD40}"/>
                </a:ext>
              </a:extLst>
            </p:cNvPr>
            <p:cNvSpPr/>
            <p:nvPr/>
          </p:nvSpPr>
          <p:spPr>
            <a:xfrm>
              <a:off x="1166188" y="5981508"/>
              <a:ext cx="91413" cy="110944"/>
            </a:xfrm>
            <a:custGeom>
              <a:avLst/>
              <a:gdLst>
                <a:gd name="connsiteX0" fmla="*/ 33746 w 91413"/>
                <a:gd name="connsiteY0" fmla="*/ 19646 h 110944"/>
                <a:gd name="connsiteX1" fmla="*/ 0 w 91413"/>
                <a:gd name="connsiteY1" fmla="*/ 19646 h 110944"/>
                <a:gd name="connsiteX2" fmla="*/ 0 w 91413"/>
                <a:gd name="connsiteY2" fmla="*/ 0 h 110944"/>
                <a:gd name="connsiteX3" fmla="*/ 91414 w 91413"/>
                <a:gd name="connsiteY3" fmla="*/ 0 h 110944"/>
                <a:gd name="connsiteX4" fmla="*/ 91414 w 91413"/>
                <a:gd name="connsiteY4" fmla="*/ 19646 h 110944"/>
                <a:gd name="connsiteX5" fmla="*/ 57784 w 91413"/>
                <a:gd name="connsiteY5" fmla="*/ 19646 h 110944"/>
                <a:gd name="connsiteX6" fmla="*/ 57784 w 91413"/>
                <a:gd name="connsiteY6" fmla="*/ 110945 h 110944"/>
                <a:gd name="connsiteX7" fmla="*/ 33746 w 91413"/>
                <a:gd name="connsiteY7" fmla="*/ 110945 h 110944"/>
                <a:gd name="connsiteX8" fmla="*/ 33746 w 91413"/>
                <a:gd name="connsiteY8" fmla="*/ 19646 h 11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13" h="110944">
                  <a:moveTo>
                    <a:pt x="33746" y="19646"/>
                  </a:moveTo>
                  <a:lnTo>
                    <a:pt x="0" y="19646"/>
                  </a:lnTo>
                  <a:cubicBezTo>
                    <a:pt x="0" y="19646"/>
                    <a:pt x="0" y="0"/>
                    <a:pt x="0" y="0"/>
                  </a:cubicBezTo>
                  <a:lnTo>
                    <a:pt x="91414" y="0"/>
                  </a:lnTo>
                  <a:cubicBezTo>
                    <a:pt x="91414" y="0"/>
                    <a:pt x="91414" y="19646"/>
                    <a:pt x="91414" y="19646"/>
                  </a:cubicBezTo>
                  <a:lnTo>
                    <a:pt x="57784" y="19646"/>
                  </a:lnTo>
                  <a:cubicBezTo>
                    <a:pt x="57784" y="19646"/>
                    <a:pt x="57784" y="110945"/>
                    <a:pt x="57784" y="110945"/>
                  </a:cubicBezTo>
                  <a:lnTo>
                    <a:pt x="33746" y="110945"/>
                  </a:lnTo>
                  <a:cubicBezTo>
                    <a:pt x="33746" y="110945"/>
                    <a:pt x="33746" y="19646"/>
                    <a:pt x="33746" y="19646"/>
                  </a:cubicBezTo>
                  <a:close/>
                </a:path>
              </a:pathLst>
            </a:custGeom>
            <a:solidFill>
              <a:srgbClr val="00C9B7"/>
            </a:solidFill>
            <a:ln w="11557" cap="flat">
              <a:noFill/>
              <a:prstDash val="solid"/>
              <a:miter/>
            </a:ln>
          </p:spPr>
          <p:txBody>
            <a:bodyPr rtlCol="0" anchor="ctr"/>
            <a:lstStyle/>
            <a:p>
              <a:endParaRPr lang="ja-JP" altLang="en-US"/>
            </a:p>
          </p:txBody>
        </p:sp>
        <p:sp>
          <p:nvSpPr>
            <p:cNvPr id="29" name="フリーフォーム: 図形 23">
              <a:extLst>
                <a:ext uri="{FF2B5EF4-FFF2-40B4-BE49-F238E27FC236}">
                  <a16:creationId xmlns:a16="http://schemas.microsoft.com/office/drawing/2014/main" id="{52B57C22-8746-8897-7363-24C2EA09B838}"/>
                </a:ext>
              </a:extLst>
            </p:cNvPr>
            <p:cNvSpPr/>
            <p:nvPr/>
          </p:nvSpPr>
          <p:spPr>
            <a:xfrm>
              <a:off x="777418" y="6106437"/>
              <a:ext cx="480183" cy="10285"/>
            </a:xfrm>
            <a:custGeom>
              <a:avLst/>
              <a:gdLst>
                <a:gd name="connsiteX0" fmla="*/ 0 w 480183"/>
                <a:gd name="connsiteY0" fmla="*/ 0 h 10285"/>
                <a:gd name="connsiteX1" fmla="*/ 480183 w 480183"/>
                <a:gd name="connsiteY1" fmla="*/ 0 h 10285"/>
                <a:gd name="connsiteX2" fmla="*/ 480183 w 480183"/>
                <a:gd name="connsiteY2" fmla="*/ 10286 h 10285"/>
                <a:gd name="connsiteX3" fmla="*/ 0 w 480183"/>
                <a:gd name="connsiteY3" fmla="*/ 10286 h 10285"/>
              </a:gdLst>
              <a:ahLst/>
              <a:cxnLst>
                <a:cxn ang="0">
                  <a:pos x="connsiteX0" y="connsiteY0"/>
                </a:cxn>
                <a:cxn ang="0">
                  <a:pos x="connsiteX1" y="connsiteY1"/>
                </a:cxn>
                <a:cxn ang="0">
                  <a:pos x="connsiteX2" y="connsiteY2"/>
                </a:cxn>
                <a:cxn ang="0">
                  <a:pos x="connsiteX3" y="connsiteY3"/>
                </a:cxn>
              </a:cxnLst>
              <a:rect l="l" t="t" r="r" b="b"/>
              <a:pathLst>
                <a:path w="480183" h="10285">
                  <a:moveTo>
                    <a:pt x="0" y="0"/>
                  </a:moveTo>
                  <a:lnTo>
                    <a:pt x="480183" y="0"/>
                  </a:lnTo>
                  <a:lnTo>
                    <a:pt x="480183" y="10286"/>
                  </a:lnTo>
                  <a:lnTo>
                    <a:pt x="0" y="10286"/>
                  </a:lnTo>
                  <a:close/>
                </a:path>
              </a:pathLst>
            </a:custGeom>
            <a:solidFill>
              <a:srgbClr val="00C9B7"/>
            </a:solidFill>
            <a:ln w="11557" cap="flat">
              <a:noFill/>
              <a:prstDash val="solid"/>
              <a:miter/>
            </a:ln>
          </p:spPr>
          <p:txBody>
            <a:bodyPr rtlCol="0" anchor="ctr"/>
            <a:lstStyle/>
            <a:p>
              <a:endParaRPr lang="ja-JP" altLang="en-US"/>
            </a:p>
          </p:txBody>
        </p:sp>
      </p:grpSp>
    </p:spTree>
    <p:extLst>
      <p:ext uri="{BB962C8B-B14F-4D97-AF65-F5344CB8AC3E}">
        <p14:creationId xmlns:p14="http://schemas.microsoft.com/office/powerpoint/2010/main" val="4069414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9881F530-2F36-3611-E01F-9CD704B90839}"/>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4" name="スライド番号プレースホルダー 3">
            <a:extLst>
              <a:ext uri="{FF2B5EF4-FFF2-40B4-BE49-F238E27FC236}">
                <a16:creationId xmlns:a16="http://schemas.microsoft.com/office/drawing/2014/main" id="{F0E35507-0481-BCBD-7D28-7189F45592AD}"/>
              </a:ext>
            </a:extLst>
          </p:cNvPr>
          <p:cNvSpPr>
            <a:spLocks noGrp="1"/>
          </p:cNvSpPr>
          <p:nvPr>
            <p:ph type="sldNum" sz="quarter" idx="12"/>
          </p:nvPr>
        </p:nvSpPr>
        <p:spPr/>
        <p:txBody>
          <a:bodyPr/>
          <a:lstStyle/>
          <a:p>
            <a:fld id="{EA679865-3015-46FE-BF55-6D5697F8D5B7}" type="slidenum">
              <a:rPr kumimoji="1" lang="ja-JP" altLang="en-US" smtClean="0"/>
              <a:pPr/>
              <a:t>11</a:t>
            </a:fld>
            <a:endParaRPr kumimoji="1" lang="ja-JP" altLang="en-US" dirty="0"/>
          </a:p>
        </p:txBody>
      </p:sp>
      <p:grpSp>
        <p:nvGrpSpPr>
          <p:cNvPr id="5" name="グループ化 4">
            <a:extLst>
              <a:ext uri="{FF2B5EF4-FFF2-40B4-BE49-F238E27FC236}">
                <a16:creationId xmlns:a16="http://schemas.microsoft.com/office/drawing/2014/main" id="{A25FCE89-501C-D43B-7674-8739F7EF26CF}"/>
              </a:ext>
            </a:extLst>
          </p:cNvPr>
          <p:cNvGrpSpPr/>
          <p:nvPr/>
        </p:nvGrpSpPr>
        <p:grpSpPr>
          <a:xfrm>
            <a:off x="481566" y="606669"/>
            <a:ext cx="5904947" cy="307777"/>
            <a:chOff x="481566" y="967740"/>
            <a:chExt cx="5904947" cy="307777"/>
          </a:xfrm>
        </p:grpSpPr>
        <p:sp>
          <p:nvSpPr>
            <p:cNvPr id="6" name="テキスト ボックス 5">
              <a:extLst>
                <a:ext uri="{FF2B5EF4-FFF2-40B4-BE49-F238E27FC236}">
                  <a16:creationId xmlns:a16="http://schemas.microsoft.com/office/drawing/2014/main" id="{2E4D2642-B269-C7C6-E4C7-FD2EBCECB479}"/>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a:t>グループ（組織）を編集する</a:t>
              </a:r>
              <a:endParaRPr kumimoji="1" lang="ja-JP" altLang="en-US" sz="1600" b="1" dirty="0"/>
            </a:p>
          </p:txBody>
        </p:sp>
        <p:cxnSp>
          <p:nvCxnSpPr>
            <p:cNvPr id="7" name="直線コネクタ 6">
              <a:extLst>
                <a:ext uri="{FF2B5EF4-FFF2-40B4-BE49-F238E27FC236}">
                  <a16:creationId xmlns:a16="http://schemas.microsoft.com/office/drawing/2014/main" id="{C1DE73B0-25B2-A0CD-21BA-FC3AE02CF3A0}"/>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13" name="図 12">
            <a:extLst>
              <a:ext uri="{FF2B5EF4-FFF2-40B4-BE49-F238E27FC236}">
                <a16:creationId xmlns:a16="http://schemas.microsoft.com/office/drawing/2014/main" id="{5354E20C-5052-F7CF-3DBA-D299CCB5B22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494066" y="1070922"/>
            <a:ext cx="980258" cy="768038"/>
          </a:xfrm>
          <a:prstGeom prst="rect">
            <a:avLst/>
          </a:prstGeom>
          <a:ln w="19050">
            <a:solidFill>
              <a:schemeClr val="bg1">
                <a:lumMod val="75000"/>
              </a:schemeClr>
            </a:solidFill>
          </a:ln>
        </p:spPr>
      </p:pic>
      <p:sp>
        <p:nvSpPr>
          <p:cNvPr id="27" name="四角形: 角を丸くする 10">
            <a:extLst>
              <a:ext uri="{FF2B5EF4-FFF2-40B4-BE49-F238E27FC236}">
                <a16:creationId xmlns:a16="http://schemas.microsoft.com/office/drawing/2014/main" id="{05332108-EBE9-4E72-39E6-D3DC927B027F}"/>
              </a:ext>
            </a:extLst>
          </p:cNvPr>
          <p:cNvSpPr/>
          <p:nvPr/>
        </p:nvSpPr>
        <p:spPr>
          <a:xfrm>
            <a:off x="4616172" y="1469178"/>
            <a:ext cx="304655" cy="296665"/>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コンテンツ プレースホルダー 3">
            <a:extLst>
              <a:ext uri="{FF2B5EF4-FFF2-40B4-BE49-F238E27FC236}">
                <a16:creationId xmlns:a16="http://schemas.microsoft.com/office/drawing/2014/main" id="{B0FCA735-F580-52BA-EEF1-74E7E832B3FE}"/>
              </a:ext>
            </a:extLst>
          </p:cNvPr>
          <p:cNvSpPr txBox="1">
            <a:spLocks/>
          </p:cNvSpPr>
          <p:nvPr/>
        </p:nvSpPr>
        <p:spPr>
          <a:xfrm>
            <a:off x="471489" y="1070922"/>
            <a:ext cx="3249906" cy="342530"/>
          </a:xfrm>
          <a:prstGeom prst="rect">
            <a:avLst/>
          </a:prstGeom>
        </p:spPr>
        <p:txBody>
          <a:bodyPr vert="horz" wrap="square" lIns="91440" tIns="45720" rIns="91440" bIns="45720" rtlCol="0">
            <a:spAutoFit/>
          </a:bodyPr>
          <a:lstStyle>
            <a:lvl1pPr marL="285750" indent="-285750" algn="l" defTabSz="685800" rtl="0" eaLnBrk="1" latinLnBrk="0" hangingPunct="1">
              <a:lnSpc>
                <a:spcPct val="90000"/>
              </a:lnSpc>
              <a:spcBef>
                <a:spcPts val="750"/>
              </a:spcBef>
              <a:buFontTx/>
              <a:buBlip>
                <a:blip r:embed="rId3">
                  <a:extLst>
                    <a:ext uri="{96DAC541-7B7A-43D3-8B79-37D633B846F1}">
                      <asvg:svgBlip xmlns:asvg="http://schemas.microsoft.com/office/drawing/2016/SVG/main" r:embed="rId4"/>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900" b="0"/>
              <a:t>組織マスタ画面の一覧から編集したいグループの編集アイコン（鉛筆アイコン）をクリックして、編集を行います。</a:t>
            </a:r>
            <a:endParaRPr lang="en-US" altLang="ja-JP" sz="900" b="0" dirty="0"/>
          </a:p>
        </p:txBody>
      </p:sp>
      <p:grpSp>
        <p:nvGrpSpPr>
          <p:cNvPr id="29" name="グループ化 28">
            <a:extLst>
              <a:ext uri="{FF2B5EF4-FFF2-40B4-BE49-F238E27FC236}">
                <a16:creationId xmlns:a16="http://schemas.microsoft.com/office/drawing/2014/main" id="{FDA762B8-DD71-8E73-9EDD-66A4CAD7B5FD}"/>
              </a:ext>
            </a:extLst>
          </p:cNvPr>
          <p:cNvGrpSpPr/>
          <p:nvPr/>
        </p:nvGrpSpPr>
        <p:grpSpPr>
          <a:xfrm>
            <a:off x="481566" y="1992457"/>
            <a:ext cx="5904947" cy="307777"/>
            <a:chOff x="481566" y="967740"/>
            <a:chExt cx="5904947" cy="307777"/>
          </a:xfrm>
        </p:grpSpPr>
        <p:sp>
          <p:nvSpPr>
            <p:cNvPr id="30" name="テキスト ボックス 29">
              <a:extLst>
                <a:ext uri="{FF2B5EF4-FFF2-40B4-BE49-F238E27FC236}">
                  <a16:creationId xmlns:a16="http://schemas.microsoft.com/office/drawing/2014/main" id="{106DE6C3-76AA-7E49-6B32-F23E6E9718C5}"/>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a:t>グループ（組織）を確認・削除する</a:t>
              </a:r>
              <a:endParaRPr kumimoji="1" lang="ja-JP" altLang="en-US" sz="1600" b="1" dirty="0"/>
            </a:p>
          </p:txBody>
        </p:sp>
        <p:cxnSp>
          <p:nvCxnSpPr>
            <p:cNvPr id="32" name="直線コネクタ 31">
              <a:extLst>
                <a:ext uri="{FF2B5EF4-FFF2-40B4-BE49-F238E27FC236}">
                  <a16:creationId xmlns:a16="http://schemas.microsoft.com/office/drawing/2014/main" id="{139BF4A0-7BAB-486A-B17B-17C0C8043E39}"/>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33" name="図 32">
            <a:extLst>
              <a:ext uri="{FF2B5EF4-FFF2-40B4-BE49-F238E27FC236}">
                <a16:creationId xmlns:a16="http://schemas.microsoft.com/office/drawing/2014/main" id="{B6F3B260-54C8-4792-2D6F-ACDD86EDE2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494066" y="2456710"/>
            <a:ext cx="980258" cy="768038"/>
          </a:xfrm>
          <a:prstGeom prst="rect">
            <a:avLst/>
          </a:prstGeom>
          <a:ln w="19050">
            <a:solidFill>
              <a:schemeClr val="bg1">
                <a:lumMod val="75000"/>
              </a:schemeClr>
            </a:solidFill>
          </a:ln>
        </p:spPr>
      </p:pic>
      <p:sp>
        <p:nvSpPr>
          <p:cNvPr id="34" name="四角形: 角を丸くする 10">
            <a:extLst>
              <a:ext uri="{FF2B5EF4-FFF2-40B4-BE49-F238E27FC236}">
                <a16:creationId xmlns:a16="http://schemas.microsoft.com/office/drawing/2014/main" id="{08AE7512-20C6-ED12-2E33-487A3BDAF47E}"/>
              </a:ext>
            </a:extLst>
          </p:cNvPr>
          <p:cNvSpPr/>
          <p:nvPr/>
        </p:nvSpPr>
        <p:spPr>
          <a:xfrm>
            <a:off x="4903893" y="2854966"/>
            <a:ext cx="304655" cy="296665"/>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コンテンツ プレースホルダー 3">
            <a:extLst>
              <a:ext uri="{FF2B5EF4-FFF2-40B4-BE49-F238E27FC236}">
                <a16:creationId xmlns:a16="http://schemas.microsoft.com/office/drawing/2014/main" id="{1297057D-C6C0-0801-B343-B733D3A72B5B}"/>
              </a:ext>
            </a:extLst>
          </p:cNvPr>
          <p:cNvSpPr txBox="1">
            <a:spLocks/>
          </p:cNvSpPr>
          <p:nvPr/>
        </p:nvSpPr>
        <p:spPr>
          <a:xfrm>
            <a:off x="471489" y="2456710"/>
            <a:ext cx="3249906" cy="1045414"/>
          </a:xfrm>
          <a:prstGeom prst="rect">
            <a:avLst/>
          </a:prstGeom>
        </p:spPr>
        <p:txBody>
          <a:bodyPr vert="horz" wrap="square" lIns="91440" tIns="45720" rIns="91440" bIns="45720" rtlCol="0">
            <a:spAutoFit/>
          </a:bodyPr>
          <a:lstStyle>
            <a:lvl1pPr marL="285750" indent="-285750" algn="l" defTabSz="685800" rtl="0" eaLnBrk="1" latinLnBrk="0" hangingPunct="1">
              <a:lnSpc>
                <a:spcPct val="90000"/>
              </a:lnSpc>
              <a:spcBef>
                <a:spcPts val="750"/>
              </a:spcBef>
              <a:buFontTx/>
              <a:buBlip>
                <a:blip r:embed="rId3">
                  <a:extLst>
                    <a:ext uri="{96DAC541-7B7A-43D3-8B79-37D633B846F1}">
                      <asvg:svgBlip xmlns:asvg="http://schemas.microsoft.com/office/drawing/2016/SVG/main" r:embed="rId4"/>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900" b="0"/>
              <a:t>組織マスタ画面の一覧から詳細を確認したいグループの詳細アイコン（三点アイコン）をクリックして、グループの詳細を確認できます。</a:t>
            </a:r>
          </a:p>
          <a:p>
            <a:pPr marL="0" indent="0">
              <a:buNone/>
            </a:pPr>
            <a:r>
              <a:rPr lang="ja-JP" altLang="en-US" sz="900" b="0"/>
              <a:t>また、この画面の</a:t>
            </a:r>
            <a:r>
              <a:rPr lang="en-US" altLang="ja-JP" sz="900" b="0" dirty="0"/>
              <a:t>『</a:t>
            </a:r>
            <a:r>
              <a:rPr lang="ja-JP" altLang="en-US" sz="900" b="0"/>
              <a:t>削除</a:t>
            </a:r>
            <a:r>
              <a:rPr lang="en-US" altLang="ja-JP" sz="900" b="0" dirty="0"/>
              <a:t>』</a:t>
            </a:r>
            <a:r>
              <a:rPr lang="ja-JP" altLang="en-US" sz="900" b="0"/>
              <a:t>ボタンをクリックして、グループ（組織）を削除できます。</a:t>
            </a:r>
          </a:p>
          <a:p>
            <a:pPr marL="0" indent="0">
              <a:buNone/>
            </a:pPr>
            <a:r>
              <a:rPr lang="en-US" altLang="ja-JP" sz="900" b="0" dirty="0">
                <a:solidFill>
                  <a:schemeClr val="tx1">
                    <a:lumMod val="50000"/>
                    <a:lumOff val="50000"/>
                  </a:schemeClr>
                </a:solidFill>
              </a:rPr>
              <a:t>※</a:t>
            </a:r>
            <a:r>
              <a:rPr lang="ja-JP" altLang="en-US" sz="900" b="0">
                <a:solidFill>
                  <a:schemeClr val="tx1">
                    <a:lumMod val="50000"/>
                    <a:lumOff val="50000"/>
                  </a:schemeClr>
                </a:solidFill>
              </a:rPr>
              <a:t>削除したグループは元に戻せないのでご注意ください</a:t>
            </a:r>
            <a:endParaRPr lang="en-US" altLang="ja-JP" sz="900" b="0" dirty="0">
              <a:solidFill>
                <a:schemeClr val="tx1">
                  <a:lumMod val="50000"/>
                  <a:lumOff val="50000"/>
                </a:schemeClr>
              </a:solidFill>
            </a:endParaRPr>
          </a:p>
        </p:txBody>
      </p:sp>
      <p:pic>
        <p:nvPicPr>
          <p:cNvPr id="36" name="図 35">
            <a:extLst>
              <a:ext uri="{FF2B5EF4-FFF2-40B4-BE49-F238E27FC236}">
                <a16:creationId xmlns:a16="http://schemas.microsoft.com/office/drawing/2014/main" id="{11FA8139-E5A3-1FBA-D528-F93D093DCC8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212670" y="3328776"/>
            <a:ext cx="1543050" cy="2362597"/>
          </a:xfrm>
          <a:prstGeom prst="rect">
            <a:avLst/>
          </a:prstGeom>
          <a:ln w="19050">
            <a:solidFill>
              <a:schemeClr val="bg1">
                <a:lumMod val="75000"/>
              </a:schemeClr>
            </a:solidFill>
          </a:ln>
        </p:spPr>
      </p:pic>
      <p:sp>
        <p:nvSpPr>
          <p:cNvPr id="37" name="四角形: 角を丸くする 10">
            <a:extLst>
              <a:ext uri="{FF2B5EF4-FFF2-40B4-BE49-F238E27FC236}">
                <a16:creationId xmlns:a16="http://schemas.microsoft.com/office/drawing/2014/main" id="{55CDCDC5-1EAC-8103-AB6A-14C7B59EDF0D}"/>
              </a:ext>
            </a:extLst>
          </p:cNvPr>
          <p:cNvSpPr/>
          <p:nvPr/>
        </p:nvSpPr>
        <p:spPr>
          <a:xfrm>
            <a:off x="4969933" y="5386501"/>
            <a:ext cx="558799" cy="296665"/>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807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31D0651-48AD-28F9-775B-79033525516C}"/>
              </a:ext>
            </a:extLst>
          </p:cNvPr>
          <p:cNvSpPr>
            <a:spLocks noGrp="1"/>
          </p:cNvSpPr>
          <p:nvPr>
            <p:ph idx="1"/>
          </p:nvPr>
        </p:nvSpPr>
        <p:spPr>
          <a:xfrm>
            <a:off x="471488" y="1059481"/>
            <a:ext cx="5915025" cy="749885"/>
          </a:xfrm>
        </p:spPr>
        <p:txBody>
          <a:bodyPr>
            <a:spAutoFit/>
          </a:bodyPr>
          <a:lstStyle/>
          <a:p>
            <a:pPr marL="0" indent="0">
              <a:buNone/>
            </a:pPr>
            <a:r>
              <a:rPr lang="ja-JP" altLang="en-US" sz="1000" b="0"/>
              <a:t>キンクラでは社員の通勤交通費の設定・管理を行うことができます。</a:t>
            </a:r>
          </a:p>
          <a:p>
            <a:pPr marL="0" indent="0">
              <a:buNone/>
            </a:pPr>
            <a:r>
              <a:rPr lang="ja-JP" altLang="en-US" sz="1000" b="0"/>
              <a:t>キンクラへアクセス後、画面上部の「システム設定」ボタンをクリックし、表示されたシステム設定サイドメニューまたはシステム設定一覧より「通勤交通費管理」ボタンをクリックして通勤交通費管理画面を開きます。</a:t>
            </a:r>
          </a:p>
        </p:txBody>
      </p:sp>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12</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55" name="コンテンツ プレースホルダー 3">
            <a:extLst>
              <a:ext uri="{FF2B5EF4-FFF2-40B4-BE49-F238E27FC236}">
                <a16:creationId xmlns:a16="http://schemas.microsoft.com/office/drawing/2014/main" id="{E697C07D-829D-9447-371F-5300C3C4FBF1}"/>
              </a:ext>
            </a:extLst>
          </p:cNvPr>
          <p:cNvSpPr txBox="1">
            <a:spLocks/>
          </p:cNvSpPr>
          <p:nvPr/>
        </p:nvSpPr>
        <p:spPr>
          <a:xfrm>
            <a:off x="471489" y="2467379"/>
            <a:ext cx="3249906" cy="5810180"/>
          </a:xfrm>
          <a:prstGeom prst="rect">
            <a:avLst/>
          </a:prstGeom>
        </p:spPr>
        <p:txBody>
          <a:bodyPr vert="horz" wrap="square" lIns="91440" tIns="45720" rIns="91440" bIns="45720" rtlCol="0">
            <a:sp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228600" indent="-228600">
              <a:buFont typeface="+mj-lt"/>
              <a:buAutoNum type="arabicPeriod"/>
            </a:pPr>
            <a:r>
              <a:rPr lang="ja-JP" altLang="en-US" sz="900" b="0"/>
              <a:t>通勤交通費管理画面上部の「交通費登録」ボタンをクリックします。</a:t>
            </a:r>
          </a:p>
          <a:p>
            <a:pPr marL="228600" indent="-228600">
              <a:buFont typeface="+mj-lt"/>
              <a:buAutoNum type="arabicPeriod"/>
            </a:pPr>
            <a:r>
              <a:rPr lang="ja-JP" altLang="en-US" sz="900" b="0"/>
              <a:t>表示されたポップアップに必要事項を入力します。</a:t>
            </a:r>
            <a:endParaRPr lang="en-US" altLang="ja-JP" sz="900" b="0" dirty="0"/>
          </a:p>
          <a:p>
            <a:pPr marL="228600" lvl="1" indent="0">
              <a:buNone/>
            </a:pPr>
            <a:r>
              <a:rPr lang="ja-JP" altLang="en-US" sz="900" b="1"/>
              <a:t>社員</a:t>
            </a:r>
            <a:r>
              <a:rPr lang="ja-JP" altLang="en-US" sz="900" b="0"/>
              <a:t>：交通費を申請する社員を選択します。「社員を選択」ボタンを押して対象社員を選択します。</a:t>
            </a:r>
          </a:p>
          <a:p>
            <a:pPr marL="228600" lvl="1" indent="0">
              <a:buNone/>
            </a:pPr>
            <a:r>
              <a:rPr lang="ja-JP" altLang="en-US" sz="900" b="1"/>
              <a:t>適用開始日</a:t>
            </a:r>
            <a:r>
              <a:rPr lang="ja-JP" altLang="en-US" sz="900" b="0"/>
              <a:t>：交通費が適用される開始日をカレンダーから選択します。この日付以降の交通費が適用されます。</a:t>
            </a:r>
          </a:p>
          <a:p>
            <a:pPr marL="228600" lvl="1" indent="0">
              <a:buNone/>
            </a:pPr>
            <a:r>
              <a:rPr lang="ja-JP" altLang="en-US" sz="900" b="1"/>
              <a:t>申請種別</a:t>
            </a:r>
            <a:r>
              <a:rPr lang="ja-JP" altLang="en-US" sz="900" b="0"/>
              <a:t>：申請内容を選択します。「新規・変更申請」「常駐案件終了申請（削除申請）」が選べます。</a:t>
            </a:r>
          </a:p>
          <a:p>
            <a:pPr marL="228600" lvl="1" indent="0">
              <a:buNone/>
            </a:pPr>
            <a:r>
              <a:rPr lang="ja-JP" altLang="en-US" sz="900" b="1"/>
              <a:t>通勤交通費種別</a:t>
            </a:r>
            <a:r>
              <a:rPr lang="ja-JP" altLang="en-US" sz="900" b="0"/>
              <a:t>：交通費の種別を選択します。</a:t>
            </a:r>
          </a:p>
          <a:p>
            <a:pPr marL="228600" lvl="1" indent="0">
              <a:buNone/>
            </a:pPr>
            <a:r>
              <a:rPr lang="ja-JP" altLang="en-US" sz="900" b="1"/>
              <a:t>勤務地名</a:t>
            </a:r>
            <a:r>
              <a:rPr lang="ja-JP" altLang="en-US" sz="900" b="0"/>
              <a:t>：勤務地の名称を入力します。選択する勤務地は勤務地管理画面で設定・管理ができます。</a:t>
            </a:r>
          </a:p>
          <a:p>
            <a:pPr marL="228600" lvl="1" indent="0">
              <a:buNone/>
            </a:pPr>
            <a:r>
              <a:rPr lang="ja-JP" altLang="en-US" sz="900" b="0"/>
              <a:t>→勤務地管理に関してはこちら（ヘルプのリンク）</a:t>
            </a:r>
          </a:p>
          <a:p>
            <a:pPr marL="228600" lvl="1" indent="0">
              <a:buNone/>
            </a:pPr>
            <a:r>
              <a:rPr lang="ja-JP" altLang="en-US" sz="900" b="1"/>
              <a:t>出発地</a:t>
            </a:r>
            <a:r>
              <a:rPr lang="ja-JP" altLang="en-US" sz="900" b="0"/>
              <a:t>：自宅の最寄り駅等、出発地を入力します。</a:t>
            </a:r>
          </a:p>
          <a:p>
            <a:pPr marL="228600" lvl="1" indent="0">
              <a:buNone/>
            </a:pPr>
            <a:r>
              <a:rPr lang="ja-JP" altLang="en-US" sz="900" b="1"/>
              <a:t>目的地</a:t>
            </a:r>
            <a:r>
              <a:rPr lang="ja-JP" altLang="en-US" sz="900" b="0"/>
              <a:t>：通勤先の目的地を入力します。</a:t>
            </a:r>
          </a:p>
          <a:p>
            <a:pPr marL="228600" lvl="1" indent="0">
              <a:buNone/>
            </a:pPr>
            <a:r>
              <a:rPr lang="ja-JP" altLang="en-US" sz="900" b="1"/>
              <a:t>経路</a:t>
            </a:r>
            <a:r>
              <a:rPr lang="ja-JP" altLang="en-US" sz="900" b="0"/>
              <a:t>：通勤に使用する経路を入力します。</a:t>
            </a:r>
          </a:p>
          <a:p>
            <a:pPr marL="228600" lvl="1" indent="0">
              <a:buNone/>
            </a:pPr>
            <a:r>
              <a:rPr lang="ja-JP" altLang="en-US" sz="900" b="1"/>
              <a:t>定期券金額</a:t>
            </a:r>
            <a:r>
              <a:rPr lang="ja-JP" altLang="en-US" sz="900" b="0"/>
              <a:t>：定期券の金額を入力します。</a:t>
            </a:r>
          </a:p>
          <a:p>
            <a:pPr marL="228600" lvl="1" indent="0">
              <a:buNone/>
            </a:pPr>
            <a:r>
              <a:rPr lang="ja-JP" altLang="en-US" sz="900" b="1"/>
              <a:t>定期券有効期間</a:t>
            </a:r>
            <a:r>
              <a:rPr lang="ja-JP" altLang="en-US" sz="900" b="0"/>
              <a:t>：定期券の有効期間を選択します。</a:t>
            </a:r>
          </a:p>
          <a:p>
            <a:pPr marL="228600" lvl="1" indent="0">
              <a:buNone/>
            </a:pPr>
            <a:r>
              <a:rPr lang="ja-JP" altLang="en-US" sz="900" b="1"/>
              <a:t>パス利用の有無</a:t>
            </a:r>
            <a:r>
              <a:rPr lang="ja-JP" altLang="en-US" sz="900" b="0"/>
              <a:t>：パスの利用があるかどうかをスイッチで選択します。バス利用がある場合は</a:t>
            </a:r>
            <a:r>
              <a:rPr lang="en" altLang="ja-JP" sz="900" b="0" dirty="0"/>
              <a:t>ON</a:t>
            </a:r>
            <a:r>
              <a:rPr lang="ja-JP" altLang="en-US" sz="900" b="0"/>
              <a:t>にしてください。</a:t>
            </a:r>
          </a:p>
          <a:p>
            <a:pPr marL="228600" lvl="1" indent="0">
              <a:buNone/>
            </a:pPr>
            <a:r>
              <a:rPr lang="ja-JP" altLang="en-US" sz="900" b="1"/>
              <a:t>通勤区間の片道金額</a:t>
            </a:r>
            <a:r>
              <a:rPr lang="ja-JP" altLang="en-US" sz="900" b="0"/>
              <a:t>：定期券を購入していない場合の片道の運賃を入力します。</a:t>
            </a:r>
          </a:p>
          <a:p>
            <a:pPr marL="228600" lvl="1" indent="0">
              <a:buNone/>
            </a:pPr>
            <a:r>
              <a:rPr lang="ja-JP" altLang="en-US" sz="900" b="1"/>
              <a:t>片道金額の運賃種別</a:t>
            </a:r>
            <a:r>
              <a:rPr lang="ja-JP" altLang="en-US" sz="900" b="0"/>
              <a:t>：片道運賃の支払い方法を「</a:t>
            </a:r>
            <a:r>
              <a:rPr lang="en" altLang="ja-JP" sz="900" b="0" dirty="0"/>
              <a:t>IC</a:t>
            </a:r>
            <a:r>
              <a:rPr lang="ja-JP" altLang="en" sz="900" b="0"/>
              <a:t>」「</a:t>
            </a:r>
            <a:r>
              <a:rPr lang="ja-JP" altLang="en-US" sz="900" b="0"/>
              <a:t>現金」から選択します。</a:t>
            </a:r>
          </a:p>
          <a:p>
            <a:pPr marL="228600" lvl="1" indent="0">
              <a:buNone/>
            </a:pPr>
            <a:r>
              <a:rPr lang="ja-JP" altLang="en-US" sz="900" b="1"/>
              <a:t>申請理由</a:t>
            </a:r>
            <a:r>
              <a:rPr lang="ja-JP" altLang="en-US" sz="900" b="0"/>
              <a:t>：交通費の申請理由を入力します。</a:t>
            </a:r>
          </a:p>
          <a:p>
            <a:pPr marL="228600" lvl="1" indent="0">
              <a:buNone/>
            </a:pPr>
            <a:r>
              <a:rPr lang="ja-JP" altLang="en-US" sz="900" b="1"/>
              <a:t>ファイル添付</a:t>
            </a:r>
            <a:r>
              <a:rPr lang="ja-JP" altLang="en-US" sz="900" b="0"/>
              <a:t>：任意のファイルを添付することができます。</a:t>
            </a:r>
          </a:p>
          <a:p>
            <a:pPr marL="228600" lvl="1" indent="0">
              <a:buNone/>
            </a:pPr>
            <a:r>
              <a:rPr lang="ja-JP" altLang="en-US" sz="900" b="1"/>
              <a:t>備考</a:t>
            </a:r>
            <a:r>
              <a:rPr lang="ja-JP" altLang="en-US" sz="900" b="0"/>
              <a:t>：その他の連絡事項や補足情報を自由に入力します。申請に関する特別な注意点や確認事項があればここに記載します。</a:t>
            </a:r>
          </a:p>
          <a:p>
            <a:pPr marL="228600" indent="-228600">
              <a:buFont typeface="+mj-lt"/>
              <a:buAutoNum type="arabicPeriod"/>
            </a:pPr>
            <a:r>
              <a:rPr lang="ja-JP" altLang="en-US" sz="900" b="0"/>
              <a:t>これらの項目に必要な情報を入力し、「申請」ボタンをクリックすることで交通費申請が完了します。</a:t>
            </a:r>
          </a:p>
        </p:txBody>
      </p:sp>
      <p:pic>
        <p:nvPicPr>
          <p:cNvPr id="6" name="図 5">
            <a:extLst>
              <a:ext uri="{FF2B5EF4-FFF2-40B4-BE49-F238E27FC236}">
                <a16:creationId xmlns:a16="http://schemas.microsoft.com/office/drawing/2014/main" id="{7131AB96-9162-1895-E88C-6E5846C779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466813" y="2532478"/>
            <a:ext cx="1099039" cy="314011"/>
          </a:xfrm>
          <a:prstGeom prst="rect">
            <a:avLst/>
          </a:prstGeom>
          <a:ln w="19050">
            <a:solidFill>
              <a:schemeClr val="bg1">
                <a:lumMod val="75000"/>
              </a:schemeClr>
            </a:solidFill>
          </a:ln>
        </p:spPr>
      </p:pic>
      <p:pic>
        <p:nvPicPr>
          <p:cNvPr id="23" name="図 22">
            <a:extLst>
              <a:ext uri="{FF2B5EF4-FFF2-40B4-BE49-F238E27FC236}">
                <a16:creationId xmlns:a16="http://schemas.microsoft.com/office/drawing/2014/main" id="{C17493CC-4916-674A-94EC-EA3727FB2EE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975126" y="3075395"/>
            <a:ext cx="2149450" cy="3136334"/>
          </a:xfrm>
          <a:prstGeom prst="rect">
            <a:avLst/>
          </a:prstGeom>
          <a:ln w="19050">
            <a:solidFill>
              <a:schemeClr val="bg1">
                <a:lumMod val="75000"/>
              </a:schemeClr>
            </a:solidFill>
          </a:ln>
        </p:spPr>
      </p:pic>
      <p:sp>
        <p:nvSpPr>
          <p:cNvPr id="2" name="グラフィックス 19">
            <a:extLst>
              <a:ext uri="{FF2B5EF4-FFF2-40B4-BE49-F238E27FC236}">
                <a16:creationId xmlns:a16="http://schemas.microsoft.com/office/drawing/2014/main" id="{679D83FE-0B92-FB7F-90CA-3CE97B28841D}"/>
              </a:ext>
            </a:extLst>
          </p:cNvPr>
          <p:cNvSpPr/>
          <p:nvPr/>
        </p:nvSpPr>
        <p:spPr>
          <a:xfrm>
            <a:off x="471488" y="526221"/>
            <a:ext cx="4239166"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lstStyle/>
          <a:p>
            <a:r>
              <a:rPr lang="ja-JP" altLang="en-US" b="1">
                <a:solidFill>
                  <a:schemeClr val="bg1"/>
                </a:solidFill>
              </a:rPr>
              <a:t>通勤交通費の確認と追加・編集</a:t>
            </a:r>
            <a:endParaRPr lang="ja-JP" altLang="en-US" b="1" dirty="0">
              <a:solidFill>
                <a:schemeClr val="bg1"/>
              </a:solidFill>
            </a:endParaRPr>
          </a:p>
        </p:txBody>
      </p:sp>
      <p:grpSp>
        <p:nvGrpSpPr>
          <p:cNvPr id="3" name="グループ化 2">
            <a:extLst>
              <a:ext uri="{FF2B5EF4-FFF2-40B4-BE49-F238E27FC236}">
                <a16:creationId xmlns:a16="http://schemas.microsoft.com/office/drawing/2014/main" id="{1C275E5D-E9B6-D54D-637B-A3B81611549E}"/>
              </a:ext>
            </a:extLst>
          </p:cNvPr>
          <p:cNvGrpSpPr/>
          <p:nvPr/>
        </p:nvGrpSpPr>
        <p:grpSpPr>
          <a:xfrm>
            <a:off x="481566" y="1995795"/>
            <a:ext cx="5904947" cy="307777"/>
            <a:chOff x="481566" y="967740"/>
            <a:chExt cx="5904947" cy="307777"/>
          </a:xfrm>
        </p:grpSpPr>
        <p:sp>
          <p:nvSpPr>
            <p:cNvPr id="5" name="テキスト ボックス 4">
              <a:extLst>
                <a:ext uri="{FF2B5EF4-FFF2-40B4-BE49-F238E27FC236}">
                  <a16:creationId xmlns:a16="http://schemas.microsoft.com/office/drawing/2014/main" id="{A41421CC-4806-078B-F187-22B19997AC66}"/>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a:t>新しく交通費を登録する</a:t>
              </a:r>
              <a:endParaRPr kumimoji="1" lang="ja-JP" altLang="en-US" sz="1600" b="1" dirty="0"/>
            </a:p>
          </p:txBody>
        </p:sp>
        <p:cxnSp>
          <p:nvCxnSpPr>
            <p:cNvPr id="7" name="直線コネクタ 6">
              <a:extLst>
                <a:ext uri="{FF2B5EF4-FFF2-40B4-BE49-F238E27FC236}">
                  <a16:creationId xmlns:a16="http://schemas.microsoft.com/office/drawing/2014/main" id="{13F61E84-335C-42B0-D262-319242F2A924}"/>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2931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9881F530-2F36-3611-E01F-9CD704B90839}"/>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4" name="スライド番号プレースホルダー 3">
            <a:extLst>
              <a:ext uri="{FF2B5EF4-FFF2-40B4-BE49-F238E27FC236}">
                <a16:creationId xmlns:a16="http://schemas.microsoft.com/office/drawing/2014/main" id="{F0E35507-0481-BCBD-7D28-7189F45592AD}"/>
              </a:ext>
            </a:extLst>
          </p:cNvPr>
          <p:cNvSpPr>
            <a:spLocks noGrp="1"/>
          </p:cNvSpPr>
          <p:nvPr>
            <p:ph type="sldNum" sz="quarter" idx="12"/>
          </p:nvPr>
        </p:nvSpPr>
        <p:spPr/>
        <p:txBody>
          <a:bodyPr/>
          <a:lstStyle/>
          <a:p>
            <a:fld id="{EA679865-3015-46FE-BF55-6D5697F8D5B7}" type="slidenum">
              <a:rPr kumimoji="1" lang="ja-JP" altLang="en-US" smtClean="0"/>
              <a:pPr/>
              <a:t>13</a:t>
            </a:fld>
            <a:endParaRPr kumimoji="1" lang="ja-JP" altLang="en-US" dirty="0"/>
          </a:p>
        </p:txBody>
      </p:sp>
      <p:grpSp>
        <p:nvGrpSpPr>
          <p:cNvPr id="5" name="グループ化 4">
            <a:extLst>
              <a:ext uri="{FF2B5EF4-FFF2-40B4-BE49-F238E27FC236}">
                <a16:creationId xmlns:a16="http://schemas.microsoft.com/office/drawing/2014/main" id="{A25FCE89-501C-D43B-7674-8739F7EF26CF}"/>
              </a:ext>
            </a:extLst>
          </p:cNvPr>
          <p:cNvGrpSpPr/>
          <p:nvPr/>
        </p:nvGrpSpPr>
        <p:grpSpPr>
          <a:xfrm>
            <a:off x="481566" y="606669"/>
            <a:ext cx="5904947" cy="307777"/>
            <a:chOff x="481566" y="967740"/>
            <a:chExt cx="5904947" cy="307777"/>
          </a:xfrm>
        </p:grpSpPr>
        <p:sp>
          <p:nvSpPr>
            <p:cNvPr id="6" name="テキスト ボックス 5">
              <a:extLst>
                <a:ext uri="{FF2B5EF4-FFF2-40B4-BE49-F238E27FC236}">
                  <a16:creationId xmlns:a16="http://schemas.microsoft.com/office/drawing/2014/main" id="{2E4D2642-B269-C7C6-E4C7-FD2EBCECB479}"/>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a:t>交通費を編集する</a:t>
              </a:r>
              <a:endParaRPr kumimoji="1" lang="ja-JP" altLang="en-US" sz="1600" b="1" dirty="0"/>
            </a:p>
          </p:txBody>
        </p:sp>
        <p:cxnSp>
          <p:nvCxnSpPr>
            <p:cNvPr id="7" name="直線コネクタ 6">
              <a:extLst>
                <a:ext uri="{FF2B5EF4-FFF2-40B4-BE49-F238E27FC236}">
                  <a16:creationId xmlns:a16="http://schemas.microsoft.com/office/drawing/2014/main" id="{C1DE73B0-25B2-A0CD-21BA-FC3AE02CF3A0}"/>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13" name="図 12">
            <a:extLst>
              <a:ext uri="{FF2B5EF4-FFF2-40B4-BE49-F238E27FC236}">
                <a16:creationId xmlns:a16="http://schemas.microsoft.com/office/drawing/2014/main" id="{5354E20C-5052-F7CF-3DBA-D299CCB5B22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494066" y="1070922"/>
            <a:ext cx="980258" cy="768038"/>
          </a:xfrm>
          <a:prstGeom prst="rect">
            <a:avLst/>
          </a:prstGeom>
          <a:ln w="19050">
            <a:solidFill>
              <a:schemeClr val="bg1">
                <a:lumMod val="75000"/>
              </a:schemeClr>
            </a:solidFill>
          </a:ln>
        </p:spPr>
      </p:pic>
      <p:sp>
        <p:nvSpPr>
          <p:cNvPr id="27" name="四角形: 角を丸くする 10">
            <a:extLst>
              <a:ext uri="{FF2B5EF4-FFF2-40B4-BE49-F238E27FC236}">
                <a16:creationId xmlns:a16="http://schemas.microsoft.com/office/drawing/2014/main" id="{05332108-EBE9-4E72-39E6-D3DC927B027F}"/>
              </a:ext>
            </a:extLst>
          </p:cNvPr>
          <p:cNvSpPr/>
          <p:nvPr/>
        </p:nvSpPr>
        <p:spPr>
          <a:xfrm>
            <a:off x="4616172" y="1469178"/>
            <a:ext cx="304655" cy="296665"/>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コンテンツ プレースホルダー 3">
            <a:extLst>
              <a:ext uri="{FF2B5EF4-FFF2-40B4-BE49-F238E27FC236}">
                <a16:creationId xmlns:a16="http://schemas.microsoft.com/office/drawing/2014/main" id="{B0FCA735-F580-52BA-EEF1-74E7E832B3FE}"/>
              </a:ext>
            </a:extLst>
          </p:cNvPr>
          <p:cNvSpPr txBox="1">
            <a:spLocks/>
          </p:cNvSpPr>
          <p:nvPr/>
        </p:nvSpPr>
        <p:spPr>
          <a:xfrm>
            <a:off x="471489" y="1070922"/>
            <a:ext cx="3249906" cy="819070"/>
          </a:xfrm>
          <a:prstGeom prst="rect">
            <a:avLst/>
          </a:prstGeom>
        </p:spPr>
        <p:txBody>
          <a:bodyPr vert="horz" wrap="square" lIns="91440" tIns="45720" rIns="91440" bIns="45720" rtlCol="0">
            <a:spAutoFit/>
          </a:bodyPr>
          <a:lstStyle>
            <a:lvl1pPr marL="285750" indent="-285750" algn="l" defTabSz="685800" rtl="0" eaLnBrk="1" latinLnBrk="0" hangingPunct="1">
              <a:lnSpc>
                <a:spcPct val="90000"/>
              </a:lnSpc>
              <a:spcBef>
                <a:spcPts val="750"/>
              </a:spcBef>
              <a:buFontTx/>
              <a:buBlip>
                <a:blip r:embed="rId3">
                  <a:extLst>
                    <a:ext uri="{96DAC541-7B7A-43D3-8B79-37D633B846F1}">
                      <asvg:svgBlip xmlns:asvg="http://schemas.microsoft.com/office/drawing/2016/SVG/main" r:embed="rId4"/>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900" b="0"/>
              <a:t>通勤交通費管理画面の一覧から編集したいグループの編集アイコン（鉛筆アイコン）をクリックして、編集を行います。</a:t>
            </a:r>
          </a:p>
          <a:p>
            <a:pPr marL="0" indent="0">
              <a:buNone/>
            </a:pPr>
            <a:r>
              <a:rPr lang="ja-JP" altLang="en-US" sz="900" b="0"/>
              <a:t>通勤交通費を削除する場合は、</a:t>
            </a:r>
            <a:r>
              <a:rPr lang="ja-JP" altLang="en-US" sz="900" b="0">
                <a:solidFill>
                  <a:srgbClr val="00C9B7"/>
                </a:solidFill>
                <a:hlinkClick r:id="rId5" action="ppaction://hlinksldjump">
                  <a:extLst>
                    <a:ext uri="{A12FA001-AC4F-418D-AE19-62706E023703}">
                      <ahyp:hlinkClr xmlns:ahyp="http://schemas.microsoft.com/office/drawing/2018/hyperlinkcolor" val="tx"/>
                    </a:ext>
                  </a:extLst>
                </a:hlinkClick>
              </a:rPr>
              <a:t>交通費を確認・削除する</a:t>
            </a:r>
            <a:r>
              <a:rPr lang="ja-JP" altLang="en-US" sz="900" b="0"/>
              <a:t>を参照してください。</a:t>
            </a:r>
          </a:p>
        </p:txBody>
      </p:sp>
      <p:grpSp>
        <p:nvGrpSpPr>
          <p:cNvPr id="29" name="グループ化 28">
            <a:extLst>
              <a:ext uri="{FF2B5EF4-FFF2-40B4-BE49-F238E27FC236}">
                <a16:creationId xmlns:a16="http://schemas.microsoft.com/office/drawing/2014/main" id="{FDA762B8-DD71-8E73-9EDD-66A4CAD7B5FD}"/>
              </a:ext>
            </a:extLst>
          </p:cNvPr>
          <p:cNvGrpSpPr/>
          <p:nvPr/>
        </p:nvGrpSpPr>
        <p:grpSpPr>
          <a:xfrm>
            <a:off x="481566" y="1992457"/>
            <a:ext cx="5904947" cy="307777"/>
            <a:chOff x="481566" y="967740"/>
            <a:chExt cx="5904947" cy="307777"/>
          </a:xfrm>
        </p:grpSpPr>
        <p:sp>
          <p:nvSpPr>
            <p:cNvPr id="30" name="テキスト ボックス 29">
              <a:extLst>
                <a:ext uri="{FF2B5EF4-FFF2-40B4-BE49-F238E27FC236}">
                  <a16:creationId xmlns:a16="http://schemas.microsoft.com/office/drawing/2014/main" id="{106DE6C3-76AA-7E49-6B32-F23E6E9718C5}"/>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a:t>交通費を確認する</a:t>
              </a:r>
              <a:endParaRPr kumimoji="1" lang="ja-JP" altLang="en-US" sz="1600" b="1" dirty="0"/>
            </a:p>
          </p:txBody>
        </p:sp>
        <p:cxnSp>
          <p:nvCxnSpPr>
            <p:cNvPr id="32" name="直線コネクタ 31">
              <a:extLst>
                <a:ext uri="{FF2B5EF4-FFF2-40B4-BE49-F238E27FC236}">
                  <a16:creationId xmlns:a16="http://schemas.microsoft.com/office/drawing/2014/main" id="{139BF4A0-7BAB-486A-B17B-17C0C8043E39}"/>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33" name="図 32">
            <a:extLst>
              <a:ext uri="{FF2B5EF4-FFF2-40B4-BE49-F238E27FC236}">
                <a16:creationId xmlns:a16="http://schemas.microsoft.com/office/drawing/2014/main" id="{B6F3B260-54C8-4792-2D6F-ACDD86EDE2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494066" y="2456710"/>
            <a:ext cx="980258" cy="768038"/>
          </a:xfrm>
          <a:prstGeom prst="rect">
            <a:avLst/>
          </a:prstGeom>
          <a:ln w="19050">
            <a:solidFill>
              <a:schemeClr val="bg1">
                <a:lumMod val="75000"/>
              </a:schemeClr>
            </a:solidFill>
          </a:ln>
        </p:spPr>
      </p:pic>
      <p:sp>
        <p:nvSpPr>
          <p:cNvPr id="34" name="四角形: 角を丸くする 10">
            <a:extLst>
              <a:ext uri="{FF2B5EF4-FFF2-40B4-BE49-F238E27FC236}">
                <a16:creationId xmlns:a16="http://schemas.microsoft.com/office/drawing/2014/main" id="{08AE7512-20C6-ED12-2E33-487A3BDAF47E}"/>
              </a:ext>
            </a:extLst>
          </p:cNvPr>
          <p:cNvSpPr/>
          <p:nvPr/>
        </p:nvSpPr>
        <p:spPr>
          <a:xfrm>
            <a:off x="4903893" y="2854966"/>
            <a:ext cx="304655" cy="296665"/>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コンテンツ プレースホルダー 3">
            <a:extLst>
              <a:ext uri="{FF2B5EF4-FFF2-40B4-BE49-F238E27FC236}">
                <a16:creationId xmlns:a16="http://schemas.microsoft.com/office/drawing/2014/main" id="{1297057D-C6C0-0801-B343-B733D3A72B5B}"/>
              </a:ext>
            </a:extLst>
          </p:cNvPr>
          <p:cNvSpPr txBox="1">
            <a:spLocks/>
          </p:cNvSpPr>
          <p:nvPr/>
        </p:nvSpPr>
        <p:spPr>
          <a:xfrm>
            <a:off x="471489" y="2456710"/>
            <a:ext cx="3249906" cy="467179"/>
          </a:xfrm>
          <a:prstGeom prst="rect">
            <a:avLst/>
          </a:prstGeom>
        </p:spPr>
        <p:txBody>
          <a:bodyPr vert="horz" wrap="square" lIns="91440" tIns="45720" rIns="91440" bIns="45720" rtlCol="0">
            <a:spAutoFit/>
          </a:bodyPr>
          <a:lstStyle>
            <a:lvl1pPr marL="285750" indent="-285750" algn="l" defTabSz="685800" rtl="0" eaLnBrk="1" latinLnBrk="0" hangingPunct="1">
              <a:lnSpc>
                <a:spcPct val="90000"/>
              </a:lnSpc>
              <a:spcBef>
                <a:spcPts val="750"/>
              </a:spcBef>
              <a:buFontTx/>
              <a:buBlip>
                <a:blip r:embed="rId3">
                  <a:extLst>
                    <a:ext uri="{96DAC541-7B7A-43D3-8B79-37D633B846F1}">
                      <asvg:svgBlip xmlns:asvg="http://schemas.microsoft.com/office/drawing/2016/SVG/main" r:embed="rId4"/>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900" b="0"/>
              <a:t>通勤交通費管理画面の一覧から詳細を確認したい通勤交通費の詳細アイコン（三点アイコン）をクリックして、通勤交通費の詳細を確認できます。</a:t>
            </a:r>
          </a:p>
        </p:txBody>
      </p:sp>
      <p:pic>
        <p:nvPicPr>
          <p:cNvPr id="36" name="図 35">
            <a:extLst>
              <a:ext uri="{FF2B5EF4-FFF2-40B4-BE49-F238E27FC236}">
                <a16:creationId xmlns:a16="http://schemas.microsoft.com/office/drawing/2014/main" id="{11FA8139-E5A3-1FBA-D528-F93D093DCC8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825199" y="3378245"/>
            <a:ext cx="2157387" cy="2377261"/>
          </a:xfrm>
          <a:prstGeom prst="rect">
            <a:avLst/>
          </a:prstGeom>
          <a:ln w="19050">
            <a:solidFill>
              <a:schemeClr val="bg1">
                <a:lumMod val="75000"/>
              </a:schemeClr>
            </a:solidFill>
          </a:ln>
        </p:spPr>
      </p:pic>
    </p:spTree>
    <p:extLst>
      <p:ext uri="{BB962C8B-B14F-4D97-AF65-F5344CB8AC3E}">
        <p14:creationId xmlns:p14="http://schemas.microsoft.com/office/powerpoint/2010/main" val="1314441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31D0651-48AD-28F9-775B-79033525516C}"/>
              </a:ext>
            </a:extLst>
          </p:cNvPr>
          <p:cNvSpPr>
            <a:spLocks noGrp="1"/>
          </p:cNvSpPr>
          <p:nvPr>
            <p:ph idx="1"/>
          </p:nvPr>
        </p:nvSpPr>
        <p:spPr>
          <a:xfrm>
            <a:off x="471488" y="1059481"/>
            <a:ext cx="4114800" cy="1544975"/>
          </a:xfrm>
        </p:spPr>
        <p:txBody>
          <a:bodyPr wrap="square">
            <a:spAutoFit/>
          </a:bodyPr>
          <a:lstStyle/>
          <a:p>
            <a:pPr marL="0" indent="0">
              <a:buNone/>
            </a:pPr>
            <a:r>
              <a:rPr lang="ja-JP" altLang="en-US" sz="1000" b="0"/>
              <a:t>キンクラの通常シフト管理画面では、会社の基本的なシフト設定（シフトマスタ）を</a:t>
            </a:r>
            <a:r>
              <a:rPr lang="en-US" altLang="ja-JP" sz="1000" b="0" dirty="0"/>
              <a:t>『</a:t>
            </a:r>
            <a:r>
              <a:rPr lang="ja-JP" altLang="en-US" sz="1000" b="0"/>
              <a:t>通常シフト</a:t>
            </a:r>
            <a:r>
              <a:rPr lang="en-US" altLang="ja-JP" sz="1000" b="0" dirty="0"/>
              <a:t>』</a:t>
            </a:r>
            <a:r>
              <a:rPr lang="ja-JP" altLang="en-US" sz="1000" b="0"/>
              <a:t>として事前に登録・管理することができます。</a:t>
            </a:r>
          </a:p>
          <a:p>
            <a:pPr marL="0" indent="0">
              <a:buNone/>
            </a:pPr>
            <a:r>
              <a:rPr lang="ja-JP" altLang="en-US" sz="1000" b="0"/>
              <a:t>通常シフト管理画面で登録されたシフトマスタは、シフト作成時にシフト画面内の</a:t>
            </a:r>
            <a:r>
              <a:rPr lang="en-US" altLang="ja-JP" sz="1000" b="0" dirty="0"/>
              <a:t>『</a:t>
            </a:r>
            <a:r>
              <a:rPr lang="ja-JP" altLang="en-US" sz="1000" b="0"/>
              <a:t>通常シフト</a:t>
            </a:r>
            <a:r>
              <a:rPr lang="en-US" altLang="ja-JP" sz="1000" b="0" dirty="0"/>
              <a:t>』</a:t>
            </a:r>
            <a:r>
              <a:rPr lang="ja-JP" altLang="en-US" sz="1000" b="0"/>
              <a:t>タブに表示されます。</a:t>
            </a:r>
          </a:p>
          <a:p>
            <a:pPr marL="0" indent="0">
              <a:buNone/>
            </a:pPr>
            <a:r>
              <a:rPr lang="ja-JP" altLang="en-US" sz="1000" b="0"/>
              <a:t>通常シフト管理画面へはキンクラにアクセスし、画面上部の</a:t>
            </a:r>
            <a:r>
              <a:rPr lang="en-US" altLang="ja-JP" sz="1000" b="0" dirty="0"/>
              <a:t>『</a:t>
            </a:r>
            <a:r>
              <a:rPr lang="ja-JP" altLang="en-US" sz="1000" b="0"/>
              <a:t>システム設定</a:t>
            </a:r>
            <a:r>
              <a:rPr lang="en-US" altLang="ja-JP" sz="1000" b="0" dirty="0"/>
              <a:t>』</a:t>
            </a:r>
            <a:r>
              <a:rPr lang="ja-JP" altLang="en-US" sz="1000" b="0"/>
              <a:t>ボタンをクリックします。表示されたシステム設定サイドメニューまたはシステム設定一覧から</a:t>
            </a:r>
            <a:r>
              <a:rPr lang="en-US" altLang="ja-JP" sz="1000" b="0" dirty="0"/>
              <a:t>『</a:t>
            </a:r>
            <a:r>
              <a:rPr lang="ja-JP" altLang="en-US" sz="1000" b="0"/>
              <a:t>通常シフト管理</a:t>
            </a:r>
            <a:r>
              <a:rPr lang="en-US" altLang="ja-JP" sz="1000" b="0" dirty="0"/>
              <a:t>』</a:t>
            </a:r>
            <a:r>
              <a:rPr lang="ja-JP" altLang="en-US" sz="1000" b="0"/>
              <a:t>ボタンをクリックし、通常シフト管理画面を開きます。</a:t>
            </a:r>
          </a:p>
        </p:txBody>
      </p:sp>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14</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55" name="コンテンツ プレースホルダー 3">
            <a:extLst>
              <a:ext uri="{FF2B5EF4-FFF2-40B4-BE49-F238E27FC236}">
                <a16:creationId xmlns:a16="http://schemas.microsoft.com/office/drawing/2014/main" id="{E697C07D-829D-9447-371F-5300C3C4FBF1}"/>
              </a:ext>
            </a:extLst>
          </p:cNvPr>
          <p:cNvSpPr txBox="1">
            <a:spLocks/>
          </p:cNvSpPr>
          <p:nvPr/>
        </p:nvSpPr>
        <p:spPr>
          <a:xfrm>
            <a:off x="471489" y="3248993"/>
            <a:ext cx="3249906" cy="2700739"/>
          </a:xfrm>
          <a:prstGeom prst="rect">
            <a:avLst/>
          </a:prstGeom>
        </p:spPr>
        <p:txBody>
          <a:bodyPr vert="horz" wrap="square" lIns="91440" tIns="45720" rIns="91440" bIns="45720" rtlCol="0">
            <a:sp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228600" indent="-228600">
              <a:buFont typeface="+mj-lt"/>
              <a:buAutoNum type="arabicPeriod"/>
            </a:pPr>
            <a:r>
              <a:rPr lang="ja-JP" altLang="en-US" sz="900" b="0"/>
              <a:t>通常シフト管理画面上部の「新規追加」ボタンをクリックします。</a:t>
            </a:r>
          </a:p>
          <a:p>
            <a:pPr marL="228600" indent="-228600">
              <a:buFont typeface="+mj-lt"/>
              <a:buAutoNum type="arabicPeriod"/>
            </a:pPr>
            <a:r>
              <a:rPr lang="ja-JP" altLang="en-US" sz="900" b="0"/>
              <a:t>表示されたポップアップに必要事項を入力し、「追加」ボタンをクリックすると、通常シフトの追加が完了します。</a:t>
            </a:r>
          </a:p>
          <a:p>
            <a:pPr marL="228600" lvl="1" indent="0">
              <a:buNone/>
            </a:pPr>
            <a:r>
              <a:rPr lang="ja-JP" altLang="en-US" sz="900" b="1"/>
              <a:t>シフト名</a:t>
            </a:r>
            <a:r>
              <a:rPr lang="ja-JP" altLang="en-US" sz="900" b="0"/>
              <a:t>：表示するシフト名を入力します。</a:t>
            </a:r>
          </a:p>
          <a:p>
            <a:pPr marL="228600" lvl="1" indent="0">
              <a:buNone/>
            </a:pPr>
            <a:r>
              <a:rPr lang="ja-JP" altLang="en-US" sz="900" b="1"/>
              <a:t>表示順</a:t>
            </a:r>
            <a:r>
              <a:rPr lang="ja-JP" altLang="en-US" sz="900" b="0"/>
              <a:t>：シフトが表示される順序を入力します。数値が大きいほど上位に表示されます。</a:t>
            </a:r>
          </a:p>
          <a:p>
            <a:pPr marL="228600" lvl="1" indent="0">
              <a:buNone/>
            </a:pPr>
            <a:r>
              <a:rPr lang="ja-JP" altLang="en-US" sz="900" b="1"/>
              <a:t>色</a:t>
            </a:r>
            <a:r>
              <a:rPr lang="ja-JP" altLang="en-US" sz="900" b="0"/>
              <a:t>：シフト画面でシフトマスタが表示される際のボタンの背景色を指定します。</a:t>
            </a:r>
          </a:p>
          <a:p>
            <a:pPr marL="228600" lvl="1" indent="0">
              <a:buNone/>
            </a:pPr>
            <a:r>
              <a:rPr lang="ja-JP" altLang="en-US" sz="900" b="1"/>
              <a:t>勤務地</a:t>
            </a:r>
            <a:r>
              <a:rPr lang="ja-JP" altLang="en-US" sz="900" b="0"/>
              <a:t>：勤務地を選択します。選択する勤務地は勤務地管理画面で設定・管理が可能です。</a:t>
            </a:r>
          </a:p>
          <a:p>
            <a:pPr marL="228600" lvl="1" indent="0">
              <a:buNone/>
            </a:pPr>
            <a:r>
              <a:rPr lang="ja-JP" altLang="en-US" sz="900" b="0"/>
              <a:t>→</a:t>
            </a:r>
            <a:r>
              <a:rPr lang="ja-JP" altLang="en-US" sz="900" b="0">
                <a:solidFill>
                  <a:srgbClr val="00C9B7"/>
                </a:solidFill>
              </a:rPr>
              <a:t>勤務地管理に関してはこちら</a:t>
            </a:r>
            <a:endParaRPr lang="en-US" altLang="ja-JP" sz="900" b="0" dirty="0">
              <a:solidFill>
                <a:srgbClr val="00C9B7"/>
              </a:solidFill>
            </a:endParaRPr>
          </a:p>
          <a:p>
            <a:pPr marL="228600" lvl="1" indent="0">
              <a:buNone/>
            </a:pPr>
            <a:r>
              <a:rPr lang="ja-JP" altLang="en-US" sz="900" b="1"/>
              <a:t>業務開始</a:t>
            </a:r>
            <a:r>
              <a:rPr lang="en-US" altLang="ja-JP" sz="900" b="1" dirty="0"/>
              <a:t>/</a:t>
            </a:r>
            <a:r>
              <a:rPr lang="ja-JP" altLang="en-US" sz="900" b="1"/>
              <a:t>終了時刻</a:t>
            </a:r>
            <a:r>
              <a:rPr lang="ja-JP" altLang="en-US" sz="900" b="0"/>
              <a:t>：業務の開始時刻と終了時刻を入力します。</a:t>
            </a:r>
          </a:p>
          <a:p>
            <a:pPr marL="228600" lvl="1" indent="0">
              <a:buNone/>
            </a:pPr>
            <a:r>
              <a:rPr lang="ja-JP" altLang="en-US" sz="900" b="1"/>
              <a:t>休憩予定</a:t>
            </a:r>
            <a:r>
              <a:rPr lang="ja-JP" altLang="en-US" sz="900" b="0"/>
              <a:t>：休憩の開始時刻と終了時刻を入力します。</a:t>
            </a:r>
          </a:p>
        </p:txBody>
      </p:sp>
      <p:pic>
        <p:nvPicPr>
          <p:cNvPr id="6" name="図 5">
            <a:extLst>
              <a:ext uri="{FF2B5EF4-FFF2-40B4-BE49-F238E27FC236}">
                <a16:creationId xmlns:a16="http://schemas.microsoft.com/office/drawing/2014/main" id="{7131AB96-9162-1895-E88C-6E5846C779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474824" y="3314092"/>
            <a:ext cx="1083017" cy="314011"/>
          </a:xfrm>
          <a:prstGeom prst="rect">
            <a:avLst/>
          </a:prstGeom>
          <a:ln w="19050">
            <a:solidFill>
              <a:schemeClr val="bg1">
                <a:lumMod val="75000"/>
              </a:schemeClr>
            </a:solidFill>
          </a:ln>
        </p:spPr>
      </p:pic>
      <p:pic>
        <p:nvPicPr>
          <p:cNvPr id="23" name="図 22">
            <a:extLst>
              <a:ext uri="{FF2B5EF4-FFF2-40B4-BE49-F238E27FC236}">
                <a16:creationId xmlns:a16="http://schemas.microsoft.com/office/drawing/2014/main" id="{C17493CC-4916-674A-94EC-EA3727FB2EE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32328" y="3857009"/>
            <a:ext cx="2368008" cy="1689386"/>
          </a:xfrm>
          <a:prstGeom prst="rect">
            <a:avLst/>
          </a:prstGeom>
          <a:ln w="19050">
            <a:solidFill>
              <a:schemeClr val="bg1">
                <a:lumMod val="75000"/>
              </a:schemeClr>
            </a:solidFill>
          </a:ln>
        </p:spPr>
      </p:pic>
      <p:sp>
        <p:nvSpPr>
          <p:cNvPr id="2" name="グラフィックス 19">
            <a:extLst>
              <a:ext uri="{FF2B5EF4-FFF2-40B4-BE49-F238E27FC236}">
                <a16:creationId xmlns:a16="http://schemas.microsoft.com/office/drawing/2014/main" id="{679D83FE-0B92-FB7F-90CA-3CE97B28841D}"/>
              </a:ext>
            </a:extLst>
          </p:cNvPr>
          <p:cNvSpPr/>
          <p:nvPr/>
        </p:nvSpPr>
        <p:spPr>
          <a:xfrm>
            <a:off x="471488" y="526221"/>
            <a:ext cx="4239166"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lstStyle/>
          <a:p>
            <a:r>
              <a:rPr lang="ja-JP" altLang="en-US" b="1" i="0">
                <a:solidFill>
                  <a:schemeClr val="bg1"/>
                </a:solidFill>
                <a:effectLst/>
                <a:latin typeface="??"/>
              </a:rPr>
              <a:t>通常シフトの追加・編集</a:t>
            </a:r>
            <a:endParaRPr lang="ja-JP" altLang="en-US" b="1" dirty="0">
              <a:solidFill>
                <a:schemeClr val="bg1"/>
              </a:solidFill>
            </a:endParaRPr>
          </a:p>
        </p:txBody>
      </p:sp>
      <p:grpSp>
        <p:nvGrpSpPr>
          <p:cNvPr id="3" name="グループ化 2">
            <a:extLst>
              <a:ext uri="{FF2B5EF4-FFF2-40B4-BE49-F238E27FC236}">
                <a16:creationId xmlns:a16="http://schemas.microsoft.com/office/drawing/2014/main" id="{1C275E5D-E9B6-D54D-637B-A3B81611549E}"/>
              </a:ext>
            </a:extLst>
          </p:cNvPr>
          <p:cNvGrpSpPr/>
          <p:nvPr/>
        </p:nvGrpSpPr>
        <p:grpSpPr>
          <a:xfrm>
            <a:off x="481566" y="2777409"/>
            <a:ext cx="5904947" cy="307777"/>
            <a:chOff x="481566" y="967740"/>
            <a:chExt cx="5904947" cy="307777"/>
          </a:xfrm>
        </p:grpSpPr>
        <p:sp>
          <p:nvSpPr>
            <p:cNvPr id="5" name="テキスト ボックス 4">
              <a:extLst>
                <a:ext uri="{FF2B5EF4-FFF2-40B4-BE49-F238E27FC236}">
                  <a16:creationId xmlns:a16="http://schemas.microsoft.com/office/drawing/2014/main" id="{A41421CC-4806-078B-F187-22B19997AC66}"/>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a:t>通常シフトの新規追加</a:t>
              </a:r>
              <a:endParaRPr kumimoji="1" lang="ja-JP" altLang="en-US" sz="1600" b="1" dirty="0"/>
            </a:p>
          </p:txBody>
        </p:sp>
        <p:cxnSp>
          <p:nvCxnSpPr>
            <p:cNvPr id="7" name="直線コネクタ 6">
              <a:extLst>
                <a:ext uri="{FF2B5EF4-FFF2-40B4-BE49-F238E27FC236}">
                  <a16:creationId xmlns:a16="http://schemas.microsoft.com/office/drawing/2014/main" id="{13F61E84-335C-42B0-D262-319242F2A924}"/>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8" name="図 7">
            <a:extLst>
              <a:ext uri="{FF2B5EF4-FFF2-40B4-BE49-F238E27FC236}">
                <a16:creationId xmlns:a16="http://schemas.microsoft.com/office/drawing/2014/main" id="{E395187F-821A-194A-DB83-68B9EDEF8DD3}"/>
              </a:ext>
            </a:extLst>
          </p:cNvPr>
          <p:cNvPicPr>
            <a:picLocks noChangeAspect="1"/>
          </p:cNvPicPr>
          <p:nvPr/>
        </p:nvPicPr>
        <p:blipFill>
          <a:blip r:embed="rId6">
            <a:extLst>
              <a:ext uri="{28A0092B-C50C-407E-A947-70E740481C1C}">
                <a14:useLocalDpi xmlns:a14="http://schemas.microsoft.com/office/drawing/2010/main" val="0"/>
              </a:ext>
            </a:extLst>
          </a:blip>
          <a:srcRect l="12650" t="3086" r="8791" b="4176"/>
          <a:stretch/>
        </p:blipFill>
        <p:spPr>
          <a:xfrm>
            <a:off x="4903893" y="1062585"/>
            <a:ext cx="1013064" cy="1623222"/>
          </a:xfrm>
          <a:prstGeom prst="rect">
            <a:avLst/>
          </a:prstGeom>
          <a:ln w="19050">
            <a:solidFill>
              <a:schemeClr val="bg1">
                <a:lumMod val="75000"/>
              </a:schemeClr>
            </a:solidFill>
          </a:ln>
        </p:spPr>
      </p:pic>
      <p:grpSp>
        <p:nvGrpSpPr>
          <p:cNvPr id="9" name="グループ化 8">
            <a:extLst>
              <a:ext uri="{FF2B5EF4-FFF2-40B4-BE49-F238E27FC236}">
                <a16:creationId xmlns:a16="http://schemas.microsoft.com/office/drawing/2014/main" id="{3810E080-A7DA-4612-7608-B844B2203199}"/>
              </a:ext>
            </a:extLst>
          </p:cNvPr>
          <p:cNvGrpSpPr/>
          <p:nvPr/>
        </p:nvGrpSpPr>
        <p:grpSpPr>
          <a:xfrm>
            <a:off x="481566" y="6113539"/>
            <a:ext cx="5904947" cy="307777"/>
            <a:chOff x="481566" y="967740"/>
            <a:chExt cx="5904947" cy="307777"/>
          </a:xfrm>
        </p:grpSpPr>
        <p:sp>
          <p:nvSpPr>
            <p:cNvPr id="10" name="テキスト ボックス 9">
              <a:extLst>
                <a:ext uri="{FF2B5EF4-FFF2-40B4-BE49-F238E27FC236}">
                  <a16:creationId xmlns:a16="http://schemas.microsoft.com/office/drawing/2014/main" id="{8A739B70-569E-06B2-CE6C-3917D604CCDA}"/>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a:t>通常シフトを編集する</a:t>
              </a:r>
              <a:endParaRPr kumimoji="1" lang="ja-JP" altLang="en-US" sz="1600" b="1" dirty="0"/>
            </a:p>
          </p:txBody>
        </p:sp>
        <p:cxnSp>
          <p:nvCxnSpPr>
            <p:cNvPr id="11" name="直線コネクタ 10">
              <a:extLst>
                <a:ext uri="{FF2B5EF4-FFF2-40B4-BE49-F238E27FC236}">
                  <a16:creationId xmlns:a16="http://schemas.microsoft.com/office/drawing/2014/main" id="{1852E9D2-0E6B-BEBF-17E7-0EEFA3EF5DFA}"/>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12" name="図 11">
            <a:extLst>
              <a:ext uri="{FF2B5EF4-FFF2-40B4-BE49-F238E27FC236}">
                <a16:creationId xmlns:a16="http://schemas.microsoft.com/office/drawing/2014/main" id="{46CC3C16-F05B-F11B-4520-07CF0CD6744C}"/>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494066" y="6585123"/>
            <a:ext cx="980258" cy="768038"/>
          </a:xfrm>
          <a:prstGeom prst="rect">
            <a:avLst/>
          </a:prstGeom>
          <a:ln w="19050">
            <a:solidFill>
              <a:schemeClr val="bg1">
                <a:lumMod val="75000"/>
              </a:schemeClr>
            </a:solidFill>
          </a:ln>
        </p:spPr>
      </p:pic>
      <p:sp>
        <p:nvSpPr>
          <p:cNvPr id="13" name="四角形: 角を丸くする 10">
            <a:extLst>
              <a:ext uri="{FF2B5EF4-FFF2-40B4-BE49-F238E27FC236}">
                <a16:creationId xmlns:a16="http://schemas.microsoft.com/office/drawing/2014/main" id="{FC53644C-2007-D206-7614-22223A907834}"/>
              </a:ext>
            </a:extLst>
          </p:cNvPr>
          <p:cNvSpPr/>
          <p:nvPr/>
        </p:nvSpPr>
        <p:spPr>
          <a:xfrm>
            <a:off x="4616172" y="6983379"/>
            <a:ext cx="304655" cy="296665"/>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12CC398D-E5D7-3876-1DC1-306D86726C8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940569" y="8170514"/>
            <a:ext cx="980258" cy="768038"/>
          </a:xfrm>
          <a:prstGeom prst="rect">
            <a:avLst/>
          </a:prstGeom>
          <a:ln w="19050">
            <a:solidFill>
              <a:schemeClr val="bg1">
                <a:lumMod val="75000"/>
              </a:schemeClr>
            </a:solidFill>
          </a:ln>
        </p:spPr>
      </p:pic>
      <p:sp>
        <p:nvSpPr>
          <p:cNvPr id="15" name="四角形: 角を丸くする 10">
            <a:extLst>
              <a:ext uri="{FF2B5EF4-FFF2-40B4-BE49-F238E27FC236}">
                <a16:creationId xmlns:a16="http://schemas.microsoft.com/office/drawing/2014/main" id="{94DEF80F-5109-318A-A3CA-86D518F285A5}"/>
              </a:ext>
            </a:extLst>
          </p:cNvPr>
          <p:cNvSpPr/>
          <p:nvPr/>
        </p:nvSpPr>
        <p:spPr>
          <a:xfrm>
            <a:off x="4350396" y="8568770"/>
            <a:ext cx="304655" cy="296665"/>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コンテンツ プレースホルダー 3">
            <a:extLst>
              <a:ext uri="{FF2B5EF4-FFF2-40B4-BE49-F238E27FC236}">
                <a16:creationId xmlns:a16="http://schemas.microsoft.com/office/drawing/2014/main" id="{97817ECE-5F9D-93FF-E996-EA5A9958C48F}"/>
              </a:ext>
            </a:extLst>
          </p:cNvPr>
          <p:cNvSpPr txBox="1">
            <a:spLocks/>
          </p:cNvSpPr>
          <p:nvPr/>
        </p:nvSpPr>
        <p:spPr>
          <a:xfrm>
            <a:off x="471489" y="6585123"/>
            <a:ext cx="3249906" cy="467179"/>
          </a:xfrm>
          <a:prstGeom prst="rect">
            <a:avLst/>
          </a:prstGeom>
        </p:spPr>
        <p:txBody>
          <a:bodyPr vert="horz" wrap="square" lIns="91440" tIns="45720" rIns="91440" bIns="45720" rtlCol="0">
            <a:sp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900" b="0"/>
              <a:t>通常シフト管理画面の一覧から編集したい通常シフトの編集アイコン（鉛筆アイコン）をクリックし、編集を行います。</a:t>
            </a:r>
          </a:p>
        </p:txBody>
      </p:sp>
      <p:grpSp>
        <p:nvGrpSpPr>
          <p:cNvPr id="19" name="グループ化 18">
            <a:extLst>
              <a:ext uri="{FF2B5EF4-FFF2-40B4-BE49-F238E27FC236}">
                <a16:creationId xmlns:a16="http://schemas.microsoft.com/office/drawing/2014/main" id="{3B7745C7-1AFB-E969-1714-ADE558FFD8B0}"/>
              </a:ext>
            </a:extLst>
          </p:cNvPr>
          <p:cNvGrpSpPr/>
          <p:nvPr/>
        </p:nvGrpSpPr>
        <p:grpSpPr>
          <a:xfrm>
            <a:off x="481566" y="7570200"/>
            <a:ext cx="5904947" cy="307777"/>
            <a:chOff x="481566" y="967740"/>
            <a:chExt cx="5904947" cy="307777"/>
          </a:xfrm>
        </p:grpSpPr>
        <p:sp>
          <p:nvSpPr>
            <p:cNvPr id="20" name="テキスト ボックス 19">
              <a:extLst>
                <a:ext uri="{FF2B5EF4-FFF2-40B4-BE49-F238E27FC236}">
                  <a16:creationId xmlns:a16="http://schemas.microsoft.com/office/drawing/2014/main" id="{FB31AED8-69EF-4565-45DB-4E4157AE994B}"/>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a:t>通常シフトを確認・削除する</a:t>
              </a:r>
              <a:endParaRPr kumimoji="1" lang="ja-JP" altLang="en-US" sz="1600" b="1" dirty="0"/>
            </a:p>
          </p:txBody>
        </p:sp>
        <p:cxnSp>
          <p:nvCxnSpPr>
            <p:cNvPr id="21" name="直線コネクタ 20">
              <a:extLst>
                <a:ext uri="{FF2B5EF4-FFF2-40B4-BE49-F238E27FC236}">
                  <a16:creationId xmlns:a16="http://schemas.microsoft.com/office/drawing/2014/main" id="{1E69EFB9-E310-551B-C268-0F5F2523A1CE}"/>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22" name="コンテンツ プレースホルダー 3">
            <a:extLst>
              <a:ext uri="{FF2B5EF4-FFF2-40B4-BE49-F238E27FC236}">
                <a16:creationId xmlns:a16="http://schemas.microsoft.com/office/drawing/2014/main" id="{DF111F02-8886-59C1-92FD-D0D018A1BAB7}"/>
              </a:ext>
            </a:extLst>
          </p:cNvPr>
          <p:cNvSpPr txBox="1">
            <a:spLocks/>
          </p:cNvSpPr>
          <p:nvPr/>
        </p:nvSpPr>
        <p:spPr>
          <a:xfrm>
            <a:off x="450224" y="8031151"/>
            <a:ext cx="3249906" cy="1170962"/>
          </a:xfrm>
          <a:prstGeom prst="rect">
            <a:avLst/>
          </a:prstGeom>
        </p:spPr>
        <p:txBody>
          <a:bodyPr vert="horz" wrap="square" lIns="91440" tIns="45720" rIns="91440" bIns="45720" rtlCol="0">
            <a:sp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900" b="0"/>
              <a:t>通常シフト管理画面の一覧から、確認したい通常シフトの詳細アイコン（三点アイコン）をクリックして、詳細を確認します。</a:t>
            </a:r>
          </a:p>
          <a:p>
            <a:pPr marL="0" indent="0">
              <a:buNone/>
            </a:pPr>
            <a:r>
              <a:rPr lang="ja-JP" altLang="en-US" sz="900" b="0"/>
              <a:t>また、この画面の</a:t>
            </a:r>
            <a:r>
              <a:rPr lang="en-US" altLang="ja-JP" sz="900" b="0" dirty="0"/>
              <a:t>『</a:t>
            </a:r>
            <a:r>
              <a:rPr lang="ja-JP" altLang="en-US" sz="900" b="0"/>
              <a:t>削除</a:t>
            </a:r>
            <a:r>
              <a:rPr lang="en-US" altLang="ja-JP" sz="900" b="0" dirty="0"/>
              <a:t>』</a:t>
            </a:r>
            <a:r>
              <a:rPr lang="ja-JP" altLang="en-US" sz="900" b="0"/>
              <a:t>ボタンをクリックすると、通常シフトを削除できます。</a:t>
            </a:r>
          </a:p>
          <a:p>
            <a:pPr marL="0" indent="0">
              <a:buNone/>
            </a:pPr>
            <a:r>
              <a:rPr lang="en-US" altLang="ja-JP" sz="900" b="0" dirty="0">
                <a:solidFill>
                  <a:schemeClr val="tx1">
                    <a:lumMod val="50000"/>
                    <a:lumOff val="50000"/>
                  </a:schemeClr>
                </a:solidFill>
              </a:rPr>
              <a:t>※</a:t>
            </a:r>
            <a:r>
              <a:rPr lang="ja-JP" altLang="en-US" sz="900" b="0">
                <a:solidFill>
                  <a:schemeClr val="tx1">
                    <a:lumMod val="50000"/>
                    <a:lumOff val="50000"/>
                  </a:schemeClr>
                </a:solidFill>
              </a:rPr>
              <a:t>削除した通常シフト情報は元に戻せないため、ご注意ください。</a:t>
            </a:r>
          </a:p>
        </p:txBody>
      </p:sp>
      <p:pic>
        <p:nvPicPr>
          <p:cNvPr id="24" name="図 23">
            <a:extLst>
              <a:ext uri="{FF2B5EF4-FFF2-40B4-BE49-F238E27FC236}">
                <a16:creationId xmlns:a16="http://schemas.microsoft.com/office/drawing/2014/main" id="{52F07E00-F3A7-F3BC-0B85-D2C32B943A5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105116" y="8375114"/>
            <a:ext cx="1177747" cy="387312"/>
          </a:xfrm>
          <a:prstGeom prst="rect">
            <a:avLst/>
          </a:prstGeom>
          <a:ln w="19050">
            <a:solidFill>
              <a:schemeClr val="bg1">
                <a:lumMod val="75000"/>
              </a:schemeClr>
            </a:solidFill>
          </a:ln>
        </p:spPr>
      </p:pic>
    </p:spTree>
    <p:extLst>
      <p:ext uri="{BB962C8B-B14F-4D97-AF65-F5344CB8AC3E}">
        <p14:creationId xmlns:p14="http://schemas.microsoft.com/office/powerpoint/2010/main" val="1480138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31D0651-48AD-28F9-775B-79033525516C}"/>
              </a:ext>
            </a:extLst>
          </p:cNvPr>
          <p:cNvSpPr>
            <a:spLocks noGrp="1"/>
          </p:cNvSpPr>
          <p:nvPr>
            <p:ph idx="1"/>
          </p:nvPr>
        </p:nvSpPr>
        <p:spPr>
          <a:xfrm>
            <a:off x="471488" y="1059481"/>
            <a:ext cx="5915025" cy="1267976"/>
          </a:xfrm>
        </p:spPr>
        <p:txBody>
          <a:bodyPr>
            <a:spAutoFit/>
          </a:bodyPr>
          <a:lstStyle/>
          <a:p>
            <a:pPr marL="0" indent="0">
              <a:buNone/>
            </a:pPr>
            <a:r>
              <a:rPr lang="ja-JP" altLang="en-US" sz="1000" b="0"/>
              <a:t>キンクラでは月に一度行う処理として「月次締め処理」機能があります。 月次締め処理を実行すると、給与データがエクスポートされます。</a:t>
            </a:r>
          </a:p>
          <a:p>
            <a:pPr marL="0" indent="0">
              <a:buNone/>
            </a:pPr>
            <a:r>
              <a:rPr lang="ja-JP" altLang="en-US" sz="1000" b="0"/>
              <a:t>また、月次締め処理後、各種給与ソフトとの連携に必要な給与データのエクスポートを行うことができます。</a:t>
            </a:r>
          </a:p>
          <a:p>
            <a:pPr marL="0" indent="0">
              <a:buNone/>
            </a:pPr>
            <a:r>
              <a:rPr lang="ja-JP" altLang="en-US" sz="1000" b="0"/>
              <a:t>キンクラにアクセス後、画面上部の</a:t>
            </a:r>
            <a:r>
              <a:rPr lang="en-US" altLang="ja-JP" sz="1000" b="0" dirty="0"/>
              <a:t>『</a:t>
            </a:r>
            <a:r>
              <a:rPr lang="ja-JP" altLang="en-US" sz="1000" b="0"/>
              <a:t>システム設定</a:t>
            </a:r>
            <a:r>
              <a:rPr lang="en-US" altLang="ja-JP" sz="1000" b="0" dirty="0"/>
              <a:t>』</a:t>
            </a:r>
            <a:r>
              <a:rPr lang="ja-JP" altLang="en-US" sz="1000" b="0"/>
              <a:t>ボタンをクリックし、表示されたサイドメニューまたはシステム設定一覧から</a:t>
            </a:r>
            <a:r>
              <a:rPr lang="en-US" altLang="ja-JP" sz="1000" b="0" dirty="0"/>
              <a:t>『</a:t>
            </a:r>
            <a:r>
              <a:rPr lang="ja-JP" altLang="en-US" sz="1000" b="0"/>
              <a:t>月次締め処理</a:t>
            </a:r>
            <a:r>
              <a:rPr lang="en-US" altLang="ja-JP" sz="1000" b="0" dirty="0"/>
              <a:t>』</a:t>
            </a:r>
            <a:r>
              <a:rPr lang="ja-JP" altLang="en-US" sz="1000" b="0"/>
              <a:t>ボタンをクリックして、月次締め処理画面を開きます。</a:t>
            </a:r>
          </a:p>
        </p:txBody>
      </p:sp>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15</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55" name="コンテンツ プレースホルダー 3">
            <a:extLst>
              <a:ext uri="{FF2B5EF4-FFF2-40B4-BE49-F238E27FC236}">
                <a16:creationId xmlns:a16="http://schemas.microsoft.com/office/drawing/2014/main" id="{E697C07D-829D-9447-371F-5300C3C4FBF1}"/>
              </a:ext>
            </a:extLst>
          </p:cNvPr>
          <p:cNvSpPr txBox="1">
            <a:spLocks/>
          </p:cNvSpPr>
          <p:nvPr/>
        </p:nvSpPr>
        <p:spPr>
          <a:xfrm>
            <a:off x="471488" y="5424584"/>
            <a:ext cx="3249906" cy="3438762"/>
          </a:xfrm>
          <a:prstGeom prst="rect">
            <a:avLst/>
          </a:prstGeom>
        </p:spPr>
        <p:txBody>
          <a:bodyPr vert="horz" wrap="square" lIns="91440" tIns="45720" rIns="91440" bIns="45720" rtlCol="0">
            <a:sp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228600" indent="-228600">
              <a:buFont typeface="+mj-lt"/>
              <a:buAutoNum type="arabicPeriod"/>
            </a:pPr>
            <a:r>
              <a:rPr lang="ja-JP" altLang="en-US" sz="900" b="0"/>
              <a:t>年月表示をクリックするか、左右のボタンで月次締め処理を行う月を選択し、「締め確認」をクリックします。</a:t>
            </a:r>
            <a:endParaRPr lang="en-US" altLang="ja-JP" sz="900" b="0" dirty="0"/>
          </a:p>
          <a:p>
            <a:pPr marL="228600" indent="-228600">
              <a:buFont typeface="+mj-lt"/>
              <a:buAutoNum type="arabicPeriod"/>
            </a:pPr>
            <a:endParaRPr lang="en-US" altLang="ja-JP" sz="900" b="0" dirty="0"/>
          </a:p>
          <a:p>
            <a:pPr marL="228600" indent="-228600">
              <a:buFont typeface="+mj-lt"/>
              <a:buAutoNum type="arabicPeriod"/>
            </a:pPr>
            <a:endParaRPr lang="en-US" altLang="ja-JP" sz="900" b="0" dirty="0"/>
          </a:p>
          <a:p>
            <a:pPr marL="228600" indent="-228600">
              <a:buFont typeface="+mj-lt"/>
              <a:buAutoNum type="arabicPeriod"/>
            </a:pPr>
            <a:endParaRPr lang="ja-JP" altLang="en-US" sz="900" b="0"/>
          </a:p>
          <a:p>
            <a:pPr marL="228600" indent="-228600">
              <a:buFont typeface="+mj-lt"/>
              <a:buAutoNum type="arabicPeriod"/>
            </a:pPr>
            <a:r>
              <a:rPr lang="ja-JP" altLang="en-US" sz="900" b="0"/>
              <a:t>確認画面が表示されます。  </a:t>
            </a:r>
            <a:endParaRPr lang="en-US" altLang="ja-JP" sz="900" b="0" dirty="0"/>
          </a:p>
          <a:p>
            <a:pPr marL="228600" lvl="1" indent="0">
              <a:buNone/>
            </a:pPr>
            <a:r>
              <a:rPr lang="ja-JP" altLang="en-US" sz="900" b="0"/>
              <a:t>未承認の勤務表がある場合は、グループごとに人数が表示されます。</a:t>
            </a:r>
            <a:endParaRPr lang="en-US" altLang="ja-JP" sz="900" b="0" dirty="0"/>
          </a:p>
          <a:p>
            <a:pPr marL="228600" lvl="1" indent="0">
              <a:buNone/>
            </a:pPr>
            <a:r>
              <a:rPr lang="ja-JP" altLang="en-US" sz="900" b="0"/>
              <a:t>未承認でも問題ない場合は、「無視して続行」をクリックすると、強制的に承認され、そのまま処理が続行されます。</a:t>
            </a:r>
            <a:endParaRPr lang="en-US" altLang="ja-JP" sz="900" b="0" dirty="0"/>
          </a:p>
          <a:p>
            <a:pPr marL="228600" lvl="1" indent="0">
              <a:buNone/>
            </a:pPr>
            <a:endParaRPr lang="ja-JP" altLang="en-US" sz="900" b="0"/>
          </a:p>
          <a:p>
            <a:pPr marL="228600" indent="-228600">
              <a:buFont typeface="+mj-lt"/>
              <a:buAutoNum type="arabicPeriod"/>
            </a:pPr>
            <a:r>
              <a:rPr lang="ja-JP" altLang="en-US" sz="900" b="0"/>
              <a:t>最終確認画面が表示されます。「対象数」「承認済み勤務表」「未承認勤務表」「未提出・差し戻し」の人数が表示されます。問題がなければ、「締め処理実行」をクリックします。</a:t>
            </a:r>
          </a:p>
          <a:p>
            <a:pPr marL="228600" indent="-228600">
              <a:buFont typeface="+mj-lt"/>
              <a:buAutoNum type="arabicPeriod"/>
            </a:pPr>
            <a:r>
              <a:rPr lang="ja-JP" altLang="en-US" sz="900" b="0"/>
              <a:t>月次締め処理が開始され、給与のエクスポートデータが生成されます。（処理には時間がかかる場合があります。）</a:t>
            </a:r>
          </a:p>
        </p:txBody>
      </p:sp>
      <p:pic>
        <p:nvPicPr>
          <p:cNvPr id="6" name="図 5">
            <a:extLst>
              <a:ext uri="{FF2B5EF4-FFF2-40B4-BE49-F238E27FC236}">
                <a16:creationId xmlns:a16="http://schemas.microsoft.com/office/drawing/2014/main" id="{7131AB96-9162-1895-E88C-6E5846C779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447097" y="5435188"/>
            <a:ext cx="1127793" cy="1003947"/>
          </a:xfrm>
          <a:prstGeom prst="rect">
            <a:avLst/>
          </a:prstGeom>
          <a:ln w="19050">
            <a:solidFill>
              <a:schemeClr val="bg1">
                <a:lumMod val="75000"/>
              </a:schemeClr>
            </a:solidFill>
          </a:ln>
        </p:spPr>
      </p:pic>
      <p:sp>
        <p:nvSpPr>
          <p:cNvPr id="2" name="グラフィックス 19">
            <a:extLst>
              <a:ext uri="{FF2B5EF4-FFF2-40B4-BE49-F238E27FC236}">
                <a16:creationId xmlns:a16="http://schemas.microsoft.com/office/drawing/2014/main" id="{679D83FE-0B92-FB7F-90CA-3CE97B28841D}"/>
              </a:ext>
            </a:extLst>
          </p:cNvPr>
          <p:cNvSpPr/>
          <p:nvPr/>
        </p:nvSpPr>
        <p:spPr>
          <a:xfrm>
            <a:off x="471488" y="526221"/>
            <a:ext cx="4239166"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lstStyle/>
          <a:p>
            <a:r>
              <a:rPr lang="ja-JP" altLang="en-US" b="1" i="0">
                <a:solidFill>
                  <a:schemeClr val="bg1"/>
                </a:solidFill>
                <a:effectLst/>
                <a:latin typeface="??"/>
              </a:rPr>
              <a:t>月次締め処理について</a:t>
            </a:r>
            <a:endParaRPr lang="ja-JP" altLang="en-US" b="1" dirty="0">
              <a:solidFill>
                <a:schemeClr val="bg1"/>
              </a:solidFill>
            </a:endParaRPr>
          </a:p>
        </p:txBody>
      </p:sp>
      <p:grpSp>
        <p:nvGrpSpPr>
          <p:cNvPr id="3" name="グループ化 2">
            <a:extLst>
              <a:ext uri="{FF2B5EF4-FFF2-40B4-BE49-F238E27FC236}">
                <a16:creationId xmlns:a16="http://schemas.microsoft.com/office/drawing/2014/main" id="{1C275E5D-E9B6-D54D-637B-A3B81611549E}"/>
              </a:ext>
            </a:extLst>
          </p:cNvPr>
          <p:cNvGrpSpPr/>
          <p:nvPr/>
        </p:nvGrpSpPr>
        <p:grpSpPr>
          <a:xfrm>
            <a:off x="481565" y="4953000"/>
            <a:ext cx="5904947" cy="307777"/>
            <a:chOff x="481566" y="967740"/>
            <a:chExt cx="5904947" cy="307777"/>
          </a:xfrm>
        </p:grpSpPr>
        <p:sp>
          <p:nvSpPr>
            <p:cNvPr id="5" name="テキスト ボックス 4">
              <a:extLst>
                <a:ext uri="{FF2B5EF4-FFF2-40B4-BE49-F238E27FC236}">
                  <a16:creationId xmlns:a16="http://schemas.microsoft.com/office/drawing/2014/main" id="{A41421CC-4806-078B-F187-22B19997AC66}"/>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a:t>月次締め処理の実施</a:t>
              </a:r>
              <a:endParaRPr kumimoji="1" lang="ja-JP" altLang="en-US" sz="1600" b="1" dirty="0"/>
            </a:p>
          </p:txBody>
        </p:sp>
        <p:cxnSp>
          <p:nvCxnSpPr>
            <p:cNvPr id="7" name="直線コネクタ 6">
              <a:extLst>
                <a:ext uri="{FF2B5EF4-FFF2-40B4-BE49-F238E27FC236}">
                  <a16:creationId xmlns:a16="http://schemas.microsoft.com/office/drawing/2014/main" id="{13F61E84-335C-42B0-D262-319242F2A924}"/>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9" name="図 8">
            <a:extLst>
              <a:ext uri="{FF2B5EF4-FFF2-40B4-BE49-F238E27FC236}">
                <a16:creationId xmlns:a16="http://schemas.microsoft.com/office/drawing/2014/main" id="{01C824DF-8C52-D181-5640-508F8A58068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456891" y="6560854"/>
            <a:ext cx="1117516" cy="1003948"/>
          </a:xfrm>
          <a:prstGeom prst="rect">
            <a:avLst/>
          </a:prstGeom>
          <a:ln w="19050">
            <a:solidFill>
              <a:schemeClr val="bg1">
                <a:lumMod val="75000"/>
              </a:schemeClr>
            </a:solidFill>
          </a:ln>
        </p:spPr>
      </p:pic>
      <p:pic>
        <p:nvPicPr>
          <p:cNvPr id="10" name="図 9">
            <a:extLst>
              <a:ext uri="{FF2B5EF4-FFF2-40B4-BE49-F238E27FC236}">
                <a16:creationId xmlns:a16="http://schemas.microsoft.com/office/drawing/2014/main" id="{49A59E96-7195-7E17-08AC-543136A2A7E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47097" y="7716300"/>
            <a:ext cx="1127793" cy="1000822"/>
          </a:xfrm>
          <a:prstGeom prst="rect">
            <a:avLst/>
          </a:prstGeom>
          <a:ln w="19050">
            <a:solidFill>
              <a:schemeClr val="bg1">
                <a:lumMod val="75000"/>
              </a:schemeClr>
            </a:solidFill>
          </a:ln>
        </p:spPr>
      </p:pic>
      <p:grpSp>
        <p:nvGrpSpPr>
          <p:cNvPr id="8" name="グラフィックス 9">
            <a:extLst>
              <a:ext uri="{FF2B5EF4-FFF2-40B4-BE49-F238E27FC236}">
                <a16:creationId xmlns:a16="http://schemas.microsoft.com/office/drawing/2014/main" id="{D8A4F96F-D4E0-B6A3-473F-CDF4ABFFA6CD}"/>
              </a:ext>
            </a:extLst>
          </p:cNvPr>
          <p:cNvGrpSpPr/>
          <p:nvPr/>
        </p:nvGrpSpPr>
        <p:grpSpPr>
          <a:xfrm>
            <a:off x="491645" y="2445546"/>
            <a:ext cx="5894867" cy="2205312"/>
            <a:chOff x="482028" y="5964289"/>
            <a:chExt cx="5894867" cy="2205312"/>
          </a:xfrm>
        </p:grpSpPr>
        <p:sp>
          <p:nvSpPr>
            <p:cNvPr id="11" name="フリーフォーム: 図形 12">
              <a:extLst>
                <a:ext uri="{FF2B5EF4-FFF2-40B4-BE49-F238E27FC236}">
                  <a16:creationId xmlns:a16="http://schemas.microsoft.com/office/drawing/2014/main" id="{958F9ADB-C8B7-2CFD-8D55-6FA16BB2F1CF}"/>
                </a:ext>
              </a:extLst>
            </p:cNvPr>
            <p:cNvSpPr/>
            <p:nvPr userDrawn="1"/>
          </p:nvSpPr>
          <p:spPr>
            <a:xfrm>
              <a:off x="482028" y="6048306"/>
              <a:ext cx="5894867" cy="2121295"/>
            </a:xfrm>
            <a:custGeom>
              <a:avLst/>
              <a:gdLst>
                <a:gd name="connsiteX0" fmla="*/ 798687 w 5894867"/>
                <a:gd name="connsiteY0" fmla="*/ 0 h 1342778"/>
                <a:gd name="connsiteX1" fmla="*/ 5796635 w 5894867"/>
                <a:gd name="connsiteY1" fmla="*/ 0 h 1342778"/>
                <a:gd name="connsiteX2" fmla="*/ 5894868 w 5894867"/>
                <a:gd name="connsiteY2" fmla="*/ 98232 h 1342778"/>
                <a:gd name="connsiteX3" fmla="*/ 5894868 w 5894867"/>
                <a:gd name="connsiteY3" fmla="*/ 1244546 h 1342778"/>
                <a:gd name="connsiteX4" fmla="*/ 5796635 w 5894867"/>
                <a:gd name="connsiteY4" fmla="*/ 1342779 h 1342778"/>
                <a:gd name="connsiteX5" fmla="*/ 98232 w 5894867"/>
                <a:gd name="connsiteY5" fmla="*/ 1342779 h 1342778"/>
                <a:gd name="connsiteX6" fmla="*/ 0 w 5894867"/>
                <a:gd name="connsiteY6" fmla="*/ 1244546 h 1342778"/>
                <a:gd name="connsiteX7" fmla="*/ 0 w 5894867"/>
                <a:gd name="connsiteY7" fmla="*/ 98232 h 1342778"/>
                <a:gd name="connsiteX8" fmla="*/ 98232 w 5894867"/>
                <a:gd name="connsiteY8" fmla="*/ 0 h 13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4867" h="1342778">
                  <a:moveTo>
                    <a:pt x="798687" y="0"/>
                  </a:moveTo>
                  <a:lnTo>
                    <a:pt x="5796635" y="0"/>
                  </a:lnTo>
                  <a:cubicBezTo>
                    <a:pt x="5850952" y="0"/>
                    <a:pt x="5894868" y="44031"/>
                    <a:pt x="5894868" y="98232"/>
                  </a:cubicBezTo>
                  <a:lnTo>
                    <a:pt x="5894868" y="1244546"/>
                  </a:lnTo>
                  <a:cubicBezTo>
                    <a:pt x="5894868" y="1298863"/>
                    <a:pt x="5850837" y="1342779"/>
                    <a:pt x="5796635" y="1342779"/>
                  </a:cubicBezTo>
                  <a:lnTo>
                    <a:pt x="98232" y="1342779"/>
                  </a:lnTo>
                  <a:cubicBezTo>
                    <a:pt x="43916" y="1342779"/>
                    <a:pt x="0" y="1298748"/>
                    <a:pt x="0" y="1244546"/>
                  </a:cubicBezTo>
                  <a:lnTo>
                    <a:pt x="0" y="98232"/>
                  </a:lnTo>
                  <a:cubicBezTo>
                    <a:pt x="0" y="43916"/>
                    <a:pt x="44031" y="0"/>
                    <a:pt x="98232" y="0"/>
                  </a:cubicBezTo>
                </a:path>
              </a:pathLst>
            </a:custGeom>
            <a:solidFill>
              <a:srgbClr val="F7F8F8"/>
            </a:solidFill>
            <a:ln w="11557" cap="flat">
              <a:solidFill>
                <a:srgbClr val="CCCCCC"/>
              </a:solidFill>
              <a:prstDash val="solid"/>
              <a:miter/>
            </a:ln>
          </p:spPr>
          <p:txBody>
            <a:bodyPr lIns="216000" tIns="252000" rIns="216000" bIns="180000" rtlCol="0" anchor="t">
              <a:spAutoFit/>
            </a:bodyPr>
            <a:lstStyle/>
            <a:p>
              <a:pPr algn="l"/>
              <a:r>
                <a:rPr lang="ja-JP" altLang="en-US" sz="1000" b="1"/>
                <a:t>月次締め処理とは</a:t>
              </a:r>
              <a:br>
                <a:rPr lang="en-US" altLang="ja-JP" sz="1050" b="1" dirty="0"/>
              </a:br>
              <a:endParaRPr lang="ja-JP" altLang="en-US" sz="500" b="1"/>
            </a:p>
            <a:p>
              <a:pPr algn="l"/>
              <a:r>
                <a:rPr lang="ja-JP" altLang="en-US" sz="900"/>
                <a:t>月次締め処理とは各会社で</a:t>
              </a:r>
              <a:r>
                <a:rPr lang="en-US" altLang="ja-JP" sz="900" dirty="0"/>
                <a:t>1</a:t>
              </a:r>
              <a:r>
                <a:rPr lang="ja-JP" altLang="en-US" sz="900"/>
                <a:t>ヵ月に一度だけ実施する処理です。締め処理を行うと社員全員の勤務表が強制的に締め状態（提出・変更不可状態）になり、</a:t>
              </a:r>
              <a:r>
                <a:rPr lang="ja-JP" altLang="en-US" sz="900" b="0" i="0">
                  <a:solidFill>
                    <a:srgbClr val="112744"/>
                  </a:solidFill>
                  <a:effectLst/>
                  <a:latin typeface="Lato" panose="020F0502020204030203" pitchFamily="34" charset="0"/>
                </a:rPr>
                <a:t>給与データのエクスポートデータが生成されます</a:t>
              </a:r>
              <a:r>
                <a:rPr lang="ja-JP" altLang="en-US" sz="900"/>
                <a:t>。</a:t>
              </a:r>
            </a:p>
            <a:p>
              <a:pPr algn="l"/>
              <a:endParaRPr lang="en-US" altLang="ja-JP" sz="900" dirty="0"/>
            </a:p>
            <a:p>
              <a:pPr algn="l"/>
              <a:r>
                <a:rPr lang="ja-JP" altLang="en-US" sz="900"/>
                <a:t>対象月の下にはステータスが表示されます。</a:t>
              </a:r>
              <a:endParaRPr lang="en-US" altLang="ja-JP" sz="900" dirty="0"/>
            </a:p>
            <a:p>
              <a:pPr lvl="1">
                <a:lnSpc>
                  <a:spcPct val="150000"/>
                </a:lnSpc>
              </a:pPr>
              <a:r>
                <a:rPr lang="ja-JP" altLang="en-US" sz="900"/>
                <a:t>未処理</a:t>
              </a:r>
              <a:r>
                <a:rPr lang="en-US" altLang="ja-JP" sz="900" dirty="0"/>
                <a:t>			</a:t>
              </a:r>
              <a:r>
                <a:rPr lang="ja-JP" altLang="en-US" sz="900"/>
                <a:t>：　締め処理を実施していない状態</a:t>
              </a:r>
            </a:p>
            <a:p>
              <a:pPr lvl="1"/>
              <a:r>
                <a:rPr lang="ja-JP" altLang="en-US" sz="900"/>
                <a:t>締め処理済み</a:t>
              </a:r>
              <a:r>
                <a:rPr lang="en-US" altLang="ja-JP" sz="900" dirty="0"/>
                <a:t>		</a:t>
              </a:r>
              <a:r>
                <a:rPr lang="ja-JP" altLang="en-US" sz="900"/>
                <a:t>：　締め処理の実行が完了した状態</a:t>
              </a:r>
            </a:p>
            <a:p>
              <a:pPr lvl="1"/>
              <a:r>
                <a:rPr lang="ja-JP" altLang="en-US" sz="900"/>
                <a:t>処理中</a:t>
              </a:r>
              <a:r>
                <a:rPr lang="en-US" altLang="ja-JP" sz="900" dirty="0"/>
                <a:t>			</a:t>
              </a:r>
              <a:r>
                <a:rPr lang="ja-JP" altLang="en-US" sz="900"/>
                <a:t>：　締め処理または解除を実行中の状態</a:t>
              </a:r>
            </a:p>
            <a:p>
              <a:pPr lvl="1"/>
              <a:r>
                <a:rPr lang="ja-JP" altLang="en-US" sz="900"/>
                <a:t>締め解除</a:t>
              </a:r>
              <a:r>
                <a:rPr lang="en-US" altLang="ja-JP" sz="900" dirty="0"/>
                <a:t>		</a:t>
              </a:r>
              <a:r>
                <a:rPr lang="ja-JP" altLang="en-US" sz="900"/>
                <a:t>：　一度以上締め処理を実施したが、現在は解除された状態</a:t>
              </a:r>
            </a:p>
            <a:p>
              <a:pPr lvl="1"/>
              <a:r>
                <a:rPr lang="ja-JP" altLang="en-US" sz="900"/>
                <a:t>締め処理済み（解除不可）：　締め処理完了から</a:t>
              </a:r>
              <a:r>
                <a:rPr lang="en-US" altLang="ja-JP" sz="900" dirty="0"/>
                <a:t>31</a:t>
              </a:r>
              <a:r>
                <a:rPr lang="ja-JP" altLang="en-US" sz="900"/>
                <a:t>日以上経過した状態</a:t>
              </a:r>
            </a:p>
            <a:p>
              <a:pPr lvl="1"/>
              <a:r>
                <a:rPr lang="ja-JP" altLang="en-US" sz="900"/>
                <a:t>締め処理済み：（未契約）：　契約した日の前月以前の年月</a:t>
              </a:r>
            </a:p>
          </p:txBody>
        </p:sp>
        <p:sp>
          <p:nvSpPr>
            <p:cNvPr id="12" name="フリーフォーム: 図形 14">
              <a:extLst>
                <a:ext uri="{FF2B5EF4-FFF2-40B4-BE49-F238E27FC236}">
                  <a16:creationId xmlns:a16="http://schemas.microsoft.com/office/drawing/2014/main" id="{E16AC7DE-1524-94FD-5DBA-9B78FA7A21E9}"/>
                </a:ext>
              </a:extLst>
            </p:cNvPr>
            <p:cNvSpPr/>
            <p:nvPr/>
          </p:nvSpPr>
          <p:spPr>
            <a:xfrm>
              <a:off x="602334" y="5964289"/>
              <a:ext cx="115105" cy="167878"/>
            </a:xfrm>
            <a:custGeom>
              <a:avLst/>
              <a:gdLst>
                <a:gd name="connsiteX0" fmla="*/ 57553 w 115105"/>
                <a:gd name="connsiteY0" fmla="*/ 136716 h 167878"/>
                <a:gd name="connsiteX1" fmla="*/ 101353 w 115105"/>
                <a:gd name="connsiteY1" fmla="*/ 165493 h 167878"/>
                <a:gd name="connsiteX2" fmla="*/ 115105 w 115105"/>
                <a:gd name="connsiteY2" fmla="*/ 159830 h 167878"/>
                <a:gd name="connsiteX3" fmla="*/ 115105 w 115105"/>
                <a:gd name="connsiteY3" fmla="*/ 136716 h 167878"/>
                <a:gd name="connsiteX4" fmla="*/ 115105 w 115105"/>
                <a:gd name="connsiteY4" fmla="*/ 11557 h 167878"/>
                <a:gd name="connsiteX5" fmla="*/ 103549 w 115105"/>
                <a:gd name="connsiteY5" fmla="*/ 0 h 167878"/>
                <a:gd name="connsiteX6" fmla="*/ 11557 w 115105"/>
                <a:gd name="connsiteY6" fmla="*/ 0 h 167878"/>
                <a:gd name="connsiteX7" fmla="*/ 0 w 115105"/>
                <a:gd name="connsiteY7" fmla="*/ 11557 h 167878"/>
                <a:gd name="connsiteX8" fmla="*/ 0 w 115105"/>
                <a:gd name="connsiteY8" fmla="*/ 136716 h 167878"/>
                <a:gd name="connsiteX9" fmla="*/ 0 w 115105"/>
                <a:gd name="connsiteY9" fmla="*/ 136716 h 167878"/>
                <a:gd name="connsiteX10" fmla="*/ 0 w 115105"/>
                <a:gd name="connsiteY10" fmla="*/ 159830 h 167878"/>
                <a:gd name="connsiteX11" fmla="*/ 13753 w 115105"/>
                <a:gd name="connsiteY11" fmla="*/ 165493 h 167878"/>
                <a:gd name="connsiteX12" fmla="*/ 57553 w 115105"/>
                <a:gd name="connsiteY12" fmla="*/ 136716 h 16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05" h="167878">
                  <a:moveTo>
                    <a:pt x="57553" y="136716"/>
                  </a:moveTo>
                  <a:lnTo>
                    <a:pt x="101353" y="165493"/>
                  </a:lnTo>
                  <a:cubicBezTo>
                    <a:pt x="106438" y="170578"/>
                    <a:pt x="115105" y="166995"/>
                    <a:pt x="115105" y="159830"/>
                  </a:cubicBezTo>
                  <a:lnTo>
                    <a:pt x="115105" y="136716"/>
                  </a:lnTo>
                  <a:cubicBezTo>
                    <a:pt x="115105" y="136716"/>
                    <a:pt x="115105" y="11557"/>
                    <a:pt x="115105" y="11557"/>
                  </a:cubicBezTo>
                  <a:cubicBezTo>
                    <a:pt x="115105" y="5201"/>
                    <a:pt x="109905" y="0"/>
                    <a:pt x="103549" y="0"/>
                  </a:cubicBezTo>
                  <a:lnTo>
                    <a:pt x="11557" y="0"/>
                  </a:lnTo>
                  <a:cubicBezTo>
                    <a:pt x="5201" y="0"/>
                    <a:pt x="0" y="5201"/>
                    <a:pt x="0" y="11557"/>
                  </a:cubicBezTo>
                  <a:lnTo>
                    <a:pt x="0" y="136716"/>
                  </a:lnTo>
                  <a:lnTo>
                    <a:pt x="0" y="136716"/>
                  </a:lnTo>
                  <a:cubicBezTo>
                    <a:pt x="0" y="136716"/>
                    <a:pt x="0" y="159830"/>
                    <a:pt x="0" y="159830"/>
                  </a:cubicBezTo>
                  <a:cubicBezTo>
                    <a:pt x="0" y="166995"/>
                    <a:pt x="8668" y="170578"/>
                    <a:pt x="13753" y="165493"/>
                  </a:cubicBezTo>
                  <a:lnTo>
                    <a:pt x="57553" y="136716"/>
                  </a:lnTo>
                  <a:close/>
                </a:path>
              </a:pathLst>
            </a:custGeom>
            <a:solidFill>
              <a:srgbClr val="00C9B7"/>
            </a:solidFill>
            <a:ln w="11557" cap="flat">
              <a:noFill/>
              <a:prstDash val="solid"/>
              <a:miter/>
            </a:ln>
          </p:spPr>
          <p:txBody>
            <a:bodyPr rtlCol="0" anchor="ctr"/>
            <a:lstStyle/>
            <a:p>
              <a:endParaRPr lang="ja-JP" altLang="en-US"/>
            </a:p>
          </p:txBody>
        </p:sp>
        <p:sp>
          <p:nvSpPr>
            <p:cNvPr id="13" name="フリーフォーム: 図形 18">
              <a:extLst>
                <a:ext uri="{FF2B5EF4-FFF2-40B4-BE49-F238E27FC236}">
                  <a16:creationId xmlns:a16="http://schemas.microsoft.com/office/drawing/2014/main" id="{53F6A53D-867F-6E2D-17A8-A65F64157A62}"/>
                </a:ext>
              </a:extLst>
            </p:cNvPr>
            <p:cNvSpPr/>
            <p:nvPr/>
          </p:nvSpPr>
          <p:spPr>
            <a:xfrm>
              <a:off x="777303" y="5981277"/>
              <a:ext cx="85635" cy="111060"/>
            </a:xfrm>
            <a:custGeom>
              <a:avLst/>
              <a:gdLst>
                <a:gd name="connsiteX0" fmla="*/ 116 w 85635"/>
                <a:gd name="connsiteY0" fmla="*/ 116 h 111060"/>
                <a:gd name="connsiteX1" fmla="*/ 45996 w 85635"/>
                <a:gd name="connsiteY1" fmla="*/ 116 h 111060"/>
                <a:gd name="connsiteX2" fmla="*/ 85636 w 85635"/>
                <a:gd name="connsiteY2" fmla="*/ 34439 h 111060"/>
                <a:gd name="connsiteX3" fmla="*/ 45418 w 85635"/>
                <a:gd name="connsiteY3" fmla="*/ 69572 h 111060"/>
                <a:gd name="connsiteX4" fmla="*/ 24038 w 85635"/>
                <a:gd name="connsiteY4" fmla="*/ 69572 h 111060"/>
                <a:gd name="connsiteX5" fmla="*/ 24038 w 85635"/>
                <a:gd name="connsiteY5" fmla="*/ 111060 h 111060"/>
                <a:gd name="connsiteX6" fmla="*/ 0 w 85635"/>
                <a:gd name="connsiteY6" fmla="*/ 111060 h 111060"/>
                <a:gd name="connsiteX7" fmla="*/ 0 w 85635"/>
                <a:gd name="connsiteY7" fmla="*/ 0 h 111060"/>
                <a:gd name="connsiteX8" fmla="*/ 24154 w 85635"/>
                <a:gd name="connsiteY8" fmla="*/ 50619 h 111060"/>
                <a:gd name="connsiteX9" fmla="*/ 42529 w 85635"/>
                <a:gd name="connsiteY9" fmla="*/ 50619 h 111060"/>
                <a:gd name="connsiteX10" fmla="*/ 61482 w 85635"/>
                <a:gd name="connsiteY10" fmla="*/ 35017 h 111060"/>
                <a:gd name="connsiteX11" fmla="*/ 42991 w 85635"/>
                <a:gd name="connsiteY11" fmla="*/ 19300 h 111060"/>
                <a:gd name="connsiteX12" fmla="*/ 24154 w 85635"/>
                <a:gd name="connsiteY12" fmla="*/ 19300 h 111060"/>
                <a:gd name="connsiteX13" fmla="*/ 24154 w 85635"/>
                <a:gd name="connsiteY13" fmla="*/ 50619 h 11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635" h="111060">
                  <a:moveTo>
                    <a:pt x="116" y="116"/>
                  </a:moveTo>
                  <a:lnTo>
                    <a:pt x="45996" y="116"/>
                  </a:lnTo>
                  <a:cubicBezTo>
                    <a:pt x="69572" y="116"/>
                    <a:pt x="85636" y="13406"/>
                    <a:pt x="85636" y="34439"/>
                  </a:cubicBezTo>
                  <a:cubicBezTo>
                    <a:pt x="85636" y="58593"/>
                    <a:pt x="67376" y="69572"/>
                    <a:pt x="45418" y="69572"/>
                  </a:cubicBezTo>
                  <a:lnTo>
                    <a:pt x="24038" y="69572"/>
                  </a:lnTo>
                  <a:cubicBezTo>
                    <a:pt x="24038" y="69572"/>
                    <a:pt x="24038" y="111060"/>
                    <a:pt x="24038" y="111060"/>
                  </a:cubicBezTo>
                  <a:lnTo>
                    <a:pt x="0" y="111060"/>
                  </a:lnTo>
                  <a:cubicBezTo>
                    <a:pt x="0" y="111060"/>
                    <a:pt x="0" y="0"/>
                    <a:pt x="0" y="0"/>
                  </a:cubicBezTo>
                  <a:close/>
                  <a:moveTo>
                    <a:pt x="24154" y="50619"/>
                  </a:moveTo>
                  <a:lnTo>
                    <a:pt x="42529" y="50619"/>
                  </a:lnTo>
                  <a:cubicBezTo>
                    <a:pt x="53623" y="50619"/>
                    <a:pt x="61482" y="46343"/>
                    <a:pt x="61482" y="35017"/>
                  </a:cubicBezTo>
                  <a:cubicBezTo>
                    <a:pt x="61482" y="23576"/>
                    <a:pt x="53161" y="19300"/>
                    <a:pt x="42991" y="19300"/>
                  </a:cubicBezTo>
                  <a:lnTo>
                    <a:pt x="24154" y="19300"/>
                  </a:lnTo>
                  <a:cubicBezTo>
                    <a:pt x="24154" y="19300"/>
                    <a:pt x="24154" y="50619"/>
                    <a:pt x="24154" y="50619"/>
                  </a:cubicBezTo>
                  <a:close/>
                </a:path>
              </a:pathLst>
            </a:custGeom>
            <a:solidFill>
              <a:srgbClr val="00C9B7"/>
            </a:solidFill>
            <a:ln w="11557" cap="flat">
              <a:noFill/>
              <a:prstDash val="solid"/>
              <a:miter/>
            </a:ln>
          </p:spPr>
          <p:txBody>
            <a:bodyPr rtlCol="0" anchor="ctr"/>
            <a:lstStyle/>
            <a:p>
              <a:endParaRPr lang="ja-JP" altLang="en-US"/>
            </a:p>
          </p:txBody>
        </p:sp>
        <p:sp>
          <p:nvSpPr>
            <p:cNvPr id="14" name="フリーフォーム: 図形 19">
              <a:extLst>
                <a:ext uri="{FF2B5EF4-FFF2-40B4-BE49-F238E27FC236}">
                  <a16:creationId xmlns:a16="http://schemas.microsoft.com/office/drawing/2014/main" id="{EF63FC68-68CF-46CE-B1FC-2DF270334314}"/>
                </a:ext>
              </a:extLst>
            </p:cNvPr>
            <p:cNvSpPr/>
            <p:nvPr/>
          </p:nvSpPr>
          <p:spPr>
            <a:xfrm>
              <a:off x="877038" y="5979891"/>
              <a:ext cx="107708" cy="114180"/>
            </a:xfrm>
            <a:custGeom>
              <a:avLst/>
              <a:gdLst>
                <a:gd name="connsiteX0" fmla="*/ 107709 w 107708"/>
                <a:gd name="connsiteY0" fmla="*/ 56628 h 114180"/>
                <a:gd name="connsiteX1" fmla="*/ 53045 w 107708"/>
                <a:gd name="connsiteY1" fmla="*/ 114181 h 114180"/>
                <a:gd name="connsiteX2" fmla="*/ 0 w 107708"/>
                <a:gd name="connsiteY2" fmla="*/ 57090 h 114180"/>
                <a:gd name="connsiteX3" fmla="*/ 54663 w 107708"/>
                <a:gd name="connsiteY3" fmla="*/ 0 h 114180"/>
                <a:gd name="connsiteX4" fmla="*/ 107709 w 107708"/>
                <a:gd name="connsiteY4" fmla="*/ 56744 h 114180"/>
                <a:gd name="connsiteX5" fmla="*/ 24847 w 107708"/>
                <a:gd name="connsiteY5" fmla="*/ 56628 h 114180"/>
                <a:gd name="connsiteX6" fmla="*/ 54086 w 107708"/>
                <a:gd name="connsiteY6" fmla="*/ 94650 h 114180"/>
                <a:gd name="connsiteX7" fmla="*/ 82977 w 107708"/>
                <a:gd name="connsiteY7" fmla="*/ 56975 h 114180"/>
                <a:gd name="connsiteX8" fmla="*/ 53623 w 107708"/>
                <a:gd name="connsiteY8" fmla="*/ 19415 h 114180"/>
                <a:gd name="connsiteX9" fmla="*/ 24847 w 107708"/>
                <a:gd name="connsiteY9" fmla="*/ 56513 h 11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708" h="114180">
                  <a:moveTo>
                    <a:pt x="107709" y="56628"/>
                  </a:moveTo>
                  <a:cubicBezTo>
                    <a:pt x="107709" y="87485"/>
                    <a:pt x="89103" y="114181"/>
                    <a:pt x="53045" y="114181"/>
                  </a:cubicBezTo>
                  <a:cubicBezTo>
                    <a:pt x="16988" y="114181"/>
                    <a:pt x="0" y="88871"/>
                    <a:pt x="0" y="57090"/>
                  </a:cubicBezTo>
                  <a:cubicBezTo>
                    <a:pt x="0" y="24731"/>
                    <a:pt x="20109" y="0"/>
                    <a:pt x="54663" y="0"/>
                  </a:cubicBezTo>
                  <a:cubicBezTo>
                    <a:pt x="87138" y="0"/>
                    <a:pt x="107709" y="22767"/>
                    <a:pt x="107709" y="56744"/>
                  </a:cubicBezTo>
                  <a:close/>
                  <a:moveTo>
                    <a:pt x="24847" y="56628"/>
                  </a:moveTo>
                  <a:cubicBezTo>
                    <a:pt x="24847" y="78355"/>
                    <a:pt x="34324" y="94650"/>
                    <a:pt x="54086" y="94650"/>
                  </a:cubicBezTo>
                  <a:cubicBezTo>
                    <a:pt x="75466" y="94650"/>
                    <a:pt x="82977" y="76737"/>
                    <a:pt x="82977" y="56975"/>
                  </a:cubicBezTo>
                  <a:cubicBezTo>
                    <a:pt x="82977" y="35941"/>
                    <a:pt x="74425" y="19415"/>
                    <a:pt x="53623" y="19415"/>
                  </a:cubicBezTo>
                  <a:cubicBezTo>
                    <a:pt x="32821" y="19415"/>
                    <a:pt x="24847" y="34901"/>
                    <a:pt x="24847" y="56513"/>
                  </a:cubicBezTo>
                  <a:close/>
                </a:path>
              </a:pathLst>
            </a:custGeom>
            <a:solidFill>
              <a:srgbClr val="00C9B7"/>
            </a:solidFill>
            <a:ln w="11557" cap="flat">
              <a:noFill/>
              <a:prstDash val="solid"/>
              <a:miter/>
            </a:ln>
          </p:spPr>
          <p:txBody>
            <a:bodyPr rtlCol="0" anchor="ctr"/>
            <a:lstStyle/>
            <a:p>
              <a:endParaRPr lang="ja-JP" altLang="en-US"/>
            </a:p>
          </p:txBody>
        </p:sp>
        <p:sp>
          <p:nvSpPr>
            <p:cNvPr id="15" name="フリーフォーム: 図形 20">
              <a:extLst>
                <a:ext uri="{FF2B5EF4-FFF2-40B4-BE49-F238E27FC236}">
                  <a16:creationId xmlns:a16="http://schemas.microsoft.com/office/drawing/2014/main" id="{89CA0C6B-9632-3C03-0AF6-632E05A78680}"/>
                </a:ext>
              </a:extLst>
            </p:cNvPr>
            <p:cNvSpPr/>
            <p:nvPr/>
          </p:nvSpPr>
          <p:spPr>
            <a:xfrm>
              <a:off x="1005664" y="5981393"/>
              <a:ext cx="24038" cy="111060"/>
            </a:xfrm>
            <a:custGeom>
              <a:avLst/>
              <a:gdLst>
                <a:gd name="connsiteX0" fmla="*/ 24038 w 24038"/>
                <a:gd name="connsiteY0" fmla="*/ 0 h 111060"/>
                <a:gd name="connsiteX1" fmla="*/ 24038 w 24038"/>
                <a:gd name="connsiteY1" fmla="*/ 111060 h 111060"/>
                <a:gd name="connsiteX2" fmla="*/ 0 w 24038"/>
                <a:gd name="connsiteY2" fmla="*/ 111060 h 111060"/>
                <a:gd name="connsiteX3" fmla="*/ 0 w 24038"/>
                <a:gd name="connsiteY3" fmla="*/ 0 h 111060"/>
                <a:gd name="connsiteX4" fmla="*/ 24038 w 24038"/>
                <a:gd name="connsiteY4" fmla="*/ 0 h 111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38" h="111060">
                  <a:moveTo>
                    <a:pt x="24038" y="0"/>
                  </a:moveTo>
                  <a:lnTo>
                    <a:pt x="24038" y="111060"/>
                  </a:lnTo>
                  <a:cubicBezTo>
                    <a:pt x="24038" y="111060"/>
                    <a:pt x="0" y="111060"/>
                    <a:pt x="0" y="111060"/>
                  </a:cubicBezTo>
                  <a:lnTo>
                    <a:pt x="0" y="0"/>
                  </a:lnTo>
                  <a:cubicBezTo>
                    <a:pt x="0" y="0"/>
                    <a:pt x="24038" y="0"/>
                    <a:pt x="24038" y="0"/>
                  </a:cubicBezTo>
                  <a:close/>
                </a:path>
              </a:pathLst>
            </a:custGeom>
            <a:solidFill>
              <a:srgbClr val="00C9B7"/>
            </a:solidFill>
            <a:ln w="11557" cap="flat">
              <a:noFill/>
              <a:prstDash val="solid"/>
              <a:miter/>
            </a:ln>
          </p:spPr>
          <p:txBody>
            <a:bodyPr rtlCol="0" anchor="ctr"/>
            <a:lstStyle/>
            <a:p>
              <a:endParaRPr lang="ja-JP" altLang="en-US"/>
            </a:p>
          </p:txBody>
        </p:sp>
        <p:sp>
          <p:nvSpPr>
            <p:cNvPr id="16" name="フリーフォーム: 図形 21">
              <a:extLst>
                <a:ext uri="{FF2B5EF4-FFF2-40B4-BE49-F238E27FC236}">
                  <a16:creationId xmlns:a16="http://schemas.microsoft.com/office/drawing/2014/main" id="{DD65EAE5-0E0F-2718-8773-7DC85F856727}"/>
                </a:ext>
              </a:extLst>
            </p:cNvPr>
            <p:cNvSpPr/>
            <p:nvPr/>
          </p:nvSpPr>
          <p:spPr>
            <a:xfrm>
              <a:off x="1056052" y="5981393"/>
              <a:ext cx="95227" cy="111060"/>
            </a:xfrm>
            <a:custGeom>
              <a:avLst/>
              <a:gdLst>
                <a:gd name="connsiteX0" fmla="*/ 116 w 95227"/>
                <a:gd name="connsiteY0" fmla="*/ 111060 h 111060"/>
                <a:gd name="connsiteX1" fmla="*/ 116 w 95227"/>
                <a:gd name="connsiteY1" fmla="*/ 0 h 111060"/>
                <a:gd name="connsiteX2" fmla="*/ 29816 w 95227"/>
                <a:gd name="connsiteY2" fmla="*/ 0 h 111060"/>
                <a:gd name="connsiteX3" fmla="*/ 74426 w 95227"/>
                <a:gd name="connsiteY3" fmla="*/ 81937 h 111060"/>
                <a:gd name="connsiteX4" fmla="*/ 74772 w 95227"/>
                <a:gd name="connsiteY4" fmla="*/ 81937 h 111060"/>
                <a:gd name="connsiteX5" fmla="*/ 73501 w 95227"/>
                <a:gd name="connsiteY5" fmla="*/ 32821 h 111060"/>
                <a:gd name="connsiteX6" fmla="*/ 73501 w 95227"/>
                <a:gd name="connsiteY6" fmla="*/ 0 h 111060"/>
                <a:gd name="connsiteX7" fmla="*/ 95228 w 95227"/>
                <a:gd name="connsiteY7" fmla="*/ 0 h 111060"/>
                <a:gd name="connsiteX8" fmla="*/ 95228 w 95227"/>
                <a:gd name="connsiteY8" fmla="*/ 111060 h 111060"/>
                <a:gd name="connsiteX9" fmla="*/ 67029 w 95227"/>
                <a:gd name="connsiteY9" fmla="*/ 111060 h 111060"/>
                <a:gd name="connsiteX10" fmla="*/ 21149 w 95227"/>
                <a:gd name="connsiteY10" fmla="*/ 24847 h 111060"/>
                <a:gd name="connsiteX11" fmla="*/ 20802 w 95227"/>
                <a:gd name="connsiteY11" fmla="*/ 24847 h 111060"/>
                <a:gd name="connsiteX12" fmla="*/ 21842 w 95227"/>
                <a:gd name="connsiteY12" fmla="*/ 77199 h 111060"/>
                <a:gd name="connsiteX13" fmla="*/ 21842 w 95227"/>
                <a:gd name="connsiteY13" fmla="*/ 110945 h 111060"/>
                <a:gd name="connsiteX14" fmla="*/ 0 w 95227"/>
                <a:gd name="connsiteY14" fmla="*/ 110945 h 11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227" h="111060">
                  <a:moveTo>
                    <a:pt x="116" y="111060"/>
                  </a:moveTo>
                  <a:lnTo>
                    <a:pt x="116" y="0"/>
                  </a:lnTo>
                  <a:cubicBezTo>
                    <a:pt x="116" y="0"/>
                    <a:pt x="29816" y="0"/>
                    <a:pt x="29816" y="0"/>
                  </a:cubicBezTo>
                  <a:cubicBezTo>
                    <a:pt x="43685" y="24963"/>
                    <a:pt x="69341" y="69918"/>
                    <a:pt x="74426" y="81937"/>
                  </a:cubicBezTo>
                  <a:lnTo>
                    <a:pt x="74772" y="81937"/>
                  </a:lnTo>
                  <a:cubicBezTo>
                    <a:pt x="73501" y="70381"/>
                    <a:pt x="73501" y="51081"/>
                    <a:pt x="73501" y="32821"/>
                  </a:cubicBezTo>
                  <a:lnTo>
                    <a:pt x="73501" y="0"/>
                  </a:lnTo>
                  <a:cubicBezTo>
                    <a:pt x="73501" y="0"/>
                    <a:pt x="95228" y="0"/>
                    <a:pt x="95228" y="0"/>
                  </a:cubicBezTo>
                  <a:lnTo>
                    <a:pt x="95228" y="111060"/>
                  </a:lnTo>
                  <a:cubicBezTo>
                    <a:pt x="95228" y="111060"/>
                    <a:pt x="67029" y="111060"/>
                    <a:pt x="67029" y="111060"/>
                  </a:cubicBezTo>
                  <a:cubicBezTo>
                    <a:pt x="55126" y="89334"/>
                    <a:pt x="26696" y="37675"/>
                    <a:pt x="21149" y="24847"/>
                  </a:cubicBezTo>
                  <a:lnTo>
                    <a:pt x="20802" y="24847"/>
                  </a:lnTo>
                  <a:cubicBezTo>
                    <a:pt x="21611" y="34555"/>
                    <a:pt x="21842" y="57321"/>
                    <a:pt x="21842" y="77199"/>
                  </a:cubicBezTo>
                  <a:lnTo>
                    <a:pt x="21842" y="110945"/>
                  </a:lnTo>
                  <a:cubicBezTo>
                    <a:pt x="21842" y="110945"/>
                    <a:pt x="0" y="110945"/>
                    <a:pt x="0" y="110945"/>
                  </a:cubicBezTo>
                  <a:close/>
                </a:path>
              </a:pathLst>
            </a:custGeom>
            <a:solidFill>
              <a:srgbClr val="00C9B7"/>
            </a:solidFill>
            <a:ln w="11557" cap="flat">
              <a:noFill/>
              <a:prstDash val="solid"/>
              <a:miter/>
            </a:ln>
          </p:spPr>
          <p:txBody>
            <a:bodyPr rtlCol="0" anchor="ctr"/>
            <a:lstStyle/>
            <a:p>
              <a:endParaRPr lang="ja-JP" altLang="en-US"/>
            </a:p>
          </p:txBody>
        </p:sp>
        <p:sp>
          <p:nvSpPr>
            <p:cNvPr id="19" name="フリーフォーム: 図形 22">
              <a:extLst>
                <a:ext uri="{FF2B5EF4-FFF2-40B4-BE49-F238E27FC236}">
                  <a16:creationId xmlns:a16="http://schemas.microsoft.com/office/drawing/2014/main" id="{95BDD4AC-A3DF-5F0E-98C9-5A41C28FA859}"/>
                </a:ext>
              </a:extLst>
            </p:cNvPr>
            <p:cNvSpPr/>
            <p:nvPr/>
          </p:nvSpPr>
          <p:spPr>
            <a:xfrm>
              <a:off x="1166188" y="5981508"/>
              <a:ext cx="91413" cy="110944"/>
            </a:xfrm>
            <a:custGeom>
              <a:avLst/>
              <a:gdLst>
                <a:gd name="connsiteX0" fmla="*/ 33746 w 91413"/>
                <a:gd name="connsiteY0" fmla="*/ 19646 h 110944"/>
                <a:gd name="connsiteX1" fmla="*/ 0 w 91413"/>
                <a:gd name="connsiteY1" fmla="*/ 19646 h 110944"/>
                <a:gd name="connsiteX2" fmla="*/ 0 w 91413"/>
                <a:gd name="connsiteY2" fmla="*/ 0 h 110944"/>
                <a:gd name="connsiteX3" fmla="*/ 91414 w 91413"/>
                <a:gd name="connsiteY3" fmla="*/ 0 h 110944"/>
                <a:gd name="connsiteX4" fmla="*/ 91414 w 91413"/>
                <a:gd name="connsiteY4" fmla="*/ 19646 h 110944"/>
                <a:gd name="connsiteX5" fmla="*/ 57784 w 91413"/>
                <a:gd name="connsiteY5" fmla="*/ 19646 h 110944"/>
                <a:gd name="connsiteX6" fmla="*/ 57784 w 91413"/>
                <a:gd name="connsiteY6" fmla="*/ 110945 h 110944"/>
                <a:gd name="connsiteX7" fmla="*/ 33746 w 91413"/>
                <a:gd name="connsiteY7" fmla="*/ 110945 h 110944"/>
                <a:gd name="connsiteX8" fmla="*/ 33746 w 91413"/>
                <a:gd name="connsiteY8" fmla="*/ 19646 h 11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13" h="110944">
                  <a:moveTo>
                    <a:pt x="33746" y="19646"/>
                  </a:moveTo>
                  <a:lnTo>
                    <a:pt x="0" y="19646"/>
                  </a:lnTo>
                  <a:cubicBezTo>
                    <a:pt x="0" y="19646"/>
                    <a:pt x="0" y="0"/>
                    <a:pt x="0" y="0"/>
                  </a:cubicBezTo>
                  <a:lnTo>
                    <a:pt x="91414" y="0"/>
                  </a:lnTo>
                  <a:cubicBezTo>
                    <a:pt x="91414" y="0"/>
                    <a:pt x="91414" y="19646"/>
                    <a:pt x="91414" y="19646"/>
                  </a:cubicBezTo>
                  <a:lnTo>
                    <a:pt x="57784" y="19646"/>
                  </a:lnTo>
                  <a:cubicBezTo>
                    <a:pt x="57784" y="19646"/>
                    <a:pt x="57784" y="110945"/>
                    <a:pt x="57784" y="110945"/>
                  </a:cubicBezTo>
                  <a:lnTo>
                    <a:pt x="33746" y="110945"/>
                  </a:lnTo>
                  <a:cubicBezTo>
                    <a:pt x="33746" y="110945"/>
                    <a:pt x="33746" y="19646"/>
                    <a:pt x="33746" y="19646"/>
                  </a:cubicBezTo>
                  <a:close/>
                </a:path>
              </a:pathLst>
            </a:custGeom>
            <a:solidFill>
              <a:srgbClr val="00C9B7"/>
            </a:solidFill>
            <a:ln w="11557" cap="flat">
              <a:noFill/>
              <a:prstDash val="solid"/>
              <a:miter/>
            </a:ln>
          </p:spPr>
          <p:txBody>
            <a:bodyPr rtlCol="0" anchor="ctr"/>
            <a:lstStyle/>
            <a:p>
              <a:endParaRPr lang="ja-JP" altLang="en-US"/>
            </a:p>
          </p:txBody>
        </p:sp>
        <p:sp>
          <p:nvSpPr>
            <p:cNvPr id="20" name="フリーフォーム: 図形 23">
              <a:extLst>
                <a:ext uri="{FF2B5EF4-FFF2-40B4-BE49-F238E27FC236}">
                  <a16:creationId xmlns:a16="http://schemas.microsoft.com/office/drawing/2014/main" id="{6A5E9863-C9E9-082E-C894-82C8D9AF70EB}"/>
                </a:ext>
              </a:extLst>
            </p:cNvPr>
            <p:cNvSpPr/>
            <p:nvPr/>
          </p:nvSpPr>
          <p:spPr>
            <a:xfrm>
              <a:off x="777418" y="6106437"/>
              <a:ext cx="480183" cy="10285"/>
            </a:xfrm>
            <a:custGeom>
              <a:avLst/>
              <a:gdLst>
                <a:gd name="connsiteX0" fmla="*/ 0 w 480183"/>
                <a:gd name="connsiteY0" fmla="*/ 0 h 10285"/>
                <a:gd name="connsiteX1" fmla="*/ 480183 w 480183"/>
                <a:gd name="connsiteY1" fmla="*/ 0 h 10285"/>
                <a:gd name="connsiteX2" fmla="*/ 480183 w 480183"/>
                <a:gd name="connsiteY2" fmla="*/ 10286 h 10285"/>
                <a:gd name="connsiteX3" fmla="*/ 0 w 480183"/>
                <a:gd name="connsiteY3" fmla="*/ 10286 h 10285"/>
              </a:gdLst>
              <a:ahLst/>
              <a:cxnLst>
                <a:cxn ang="0">
                  <a:pos x="connsiteX0" y="connsiteY0"/>
                </a:cxn>
                <a:cxn ang="0">
                  <a:pos x="connsiteX1" y="connsiteY1"/>
                </a:cxn>
                <a:cxn ang="0">
                  <a:pos x="connsiteX2" y="connsiteY2"/>
                </a:cxn>
                <a:cxn ang="0">
                  <a:pos x="connsiteX3" y="connsiteY3"/>
                </a:cxn>
              </a:cxnLst>
              <a:rect l="l" t="t" r="r" b="b"/>
              <a:pathLst>
                <a:path w="480183" h="10285">
                  <a:moveTo>
                    <a:pt x="0" y="0"/>
                  </a:moveTo>
                  <a:lnTo>
                    <a:pt x="480183" y="0"/>
                  </a:lnTo>
                  <a:lnTo>
                    <a:pt x="480183" y="10286"/>
                  </a:lnTo>
                  <a:lnTo>
                    <a:pt x="0" y="10286"/>
                  </a:lnTo>
                  <a:close/>
                </a:path>
              </a:pathLst>
            </a:custGeom>
            <a:solidFill>
              <a:srgbClr val="00C9B7"/>
            </a:solidFill>
            <a:ln w="11557" cap="flat">
              <a:noFill/>
              <a:prstDash val="solid"/>
              <a:miter/>
            </a:ln>
          </p:spPr>
          <p:txBody>
            <a:bodyPr rtlCol="0" anchor="ctr"/>
            <a:lstStyle/>
            <a:p>
              <a:endParaRPr lang="ja-JP" altLang="en-US"/>
            </a:p>
          </p:txBody>
        </p:sp>
      </p:grpSp>
    </p:spTree>
    <p:extLst>
      <p:ext uri="{BB962C8B-B14F-4D97-AF65-F5344CB8AC3E}">
        <p14:creationId xmlns:p14="http://schemas.microsoft.com/office/powerpoint/2010/main" val="2242828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9881F530-2F36-3611-E01F-9CD704B90839}"/>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4" name="スライド番号プレースホルダー 3">
            <a:extLst>
              <a:ext uri="{FF2B5EF4-FFF2-40B4-BE49-F238E27FC236}">
                <a16:creationId xmlns:a16="http://schemas.microsoft.com/office/drawing/2014/main" id="{F0E35507-0481-BCBD-7D28-7189F45592AD}"/>
              </a:ext>
            </a:extLst>
          </p:cNvPr>
          <p:cNvSpPr>
            <a:spLocks noGrp="1"/>
          </p:cNvSpPr>
          <p:nvPr>
            <p:ph type="sldNum" sz="quarter" idx="12"/>
          </p:nvPr>
        </p:nvSpPr>
        <p:spPr/>
        <p:txBody>
          <a:bodyPr/>
          <a:lstStyle/>
          <a:p>
            <a:fld id="{EA679865-3015-46FE-BF55-6D5697F8D5B7}" type="slidenum">
              <a:rPr kumimoji="1" lang="ja-JP" altLang="en-US" smtClean="0"/>
              <a:pPr/>
              <a:t>16</a:t>
            </a:fld>
            <a:endParaRPr kumimoji="1" lang="ja-JP" altLang="en-US" dirty="0"/>
          </a:p>
        </p:txBody>
      </p:sp>
      <p:grpSp>
        <p:nvGrpSpPr>
          <p:cNvPr id="5" name="グループ化 4">
            <a:extLst>
              <a:ext uri="{FF2B5EF4-FFF2-40B4-BE49-F238E27FC236}">
                <a16:creationId xmlns:a16="http://schemas.microsoft.com/office/drawing/2014/main" id="{A25FCE89-501C-D43B-7674-8739F7EF26CF}"/>
              </a:ext>
            </a:extLst>
          </p:cNvPr>
          <p:cNvGrpSpPr/>
          <p:nvPr/>
        </p:nvGrpSpPr>
        <p:grpSpPr>
          <a:xfrm>
            <a:off x="481566" y="606669"/>
            <a:ext cx="5904947" cy="307777"/>
            <a:chOff x="481566" y="967740"/>
            <a:chExt cx="5904947" cy="307777"/>
          </a:xfrm>
        </p:grpSpPr>
        <p:sp>
          <p:nvSpPr>
            <p:cNvPr id="6" name="テキスト ボックス 5">
              <a:extLst>
                <a:ext uri="{FF2B5EF4-FFF2-40B4-BE49-F238E27FC236}">
                  <a16:creationId xmlns:a16="http://schemas.microsoft.com/office/drawing/2014/main" id="{2E4D2642-B269-C7C6-E4C7-FD2EBCECB479}"/>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a:t>給与ソフト連携</a:t>
              </a:r>
              <a:endParaRPr kumimoji="1" lang="ja-JP" altLang="en-US" sz="1600" b="1" dirty="0"/>
            </a:p>
          </p:txBody>
        </p:sp>
        <p:cxnSp>
          <p:nvCxnSpPr>
            <p:cNvPr id="7" name="直線コネクタ 6">
              <a:extLst>
                <a:ext uri="{FF2B5EF4-FFF2-40B4-BE49-F238E27FC236}">
                  <a16:creationId xmlns:a16="http://schemas.microsoft.com/office/drawing/2014/main" id="{C1DE73B0-25B2-A0CD-21BA-FC3AE02CF3A0}"/>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0" name="コンテンツ プレースホルダー 3">
            <a:extLst>
              <a:ext uri="{FF2B5EF4-FFF2-40B4-BE49-F238E27FC236}">
                <a16:creationId xmlns:a16="http://schemas.microsoft.com/office/drawing/2014/main" id="{B0FCA735-F580-52BA-EEF1-74E7E832B3FE}"/>
              </a:ext>
            </a:extLst>
          </p:cNvPr>
          <p:cNvSpPr txBox="1">
            <a:spLocks/>
          </p:cNvSpPr>
          <p:nvPr/>
        </p:nvSpPr>
        <p:spPr>
          <a:xfrm>
            <a:off x="471488" y="2313324"/>
            <a:ext cx="3249906" cy="1184812"/>
          </a:xfrm>
          <a:prstGeom prst="rect">
            <a:avLst/>
          </a:prstGeom>
        </p:spPr>
        <p:txBody>
          <a:bodyPr vert="horz" wrap="square" lIns="91440" tIns="45720" rIns="91440" bIns="45720" rtlCol="0">
            <a:sp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000"/>
              <a:t>月次締め処理後にダウンロードする</a:t>
            </a:r>
            <a:endParaRPr lang="en-US" altLang="ja-JP" sz="1000" dirty="0"/>
          </a:p>
          <a:p>
            <a:pPr marL="228600" indent="-228600">
              <a:buFont typeface="+mj-lt"/>
              <a:buAutoNum type="arabicPeriod"/>
            </a:pPr>
            <a:r>
              <a:rPr lang="ja-JP" altLang="en-US" sz="900" b="0"/>
              <a:t>年月表示をクリックするか、左右のボタンで給与</a:t>
            </a:r>
            <a:r>
              <a:rPr lang="en" altLang="ja-JP" sz="900" b="0" dirty="0"/>
              <a:t>CSV</a:t>
            </a:r>
            <a:r>
              <a:rPr lang="ja-JP" altLang="en-US" sz="900" b="0"/>
              <a:t>を生成したい月を選択し、ステータスが「出力可」、「ダウンロード」のボタンが活性化されていることを確認します。</a:t>
            </a:r>
          </a:p>
          <a:p>
            <a:pPr marL="228600" indent="-228600">
              <a:buFont typeface="+mj-lt"/>
              <a:buAutoNum type="arabicPeriod"/>
            </a:pPr>
            <a:r>
              <a:rPr lang="ja-JP" altLang="en-US" sz="900" b="0"/>
              <a:t>「ダウンロード」をクリックすると、給与</a:t>
            </a:r>
            <a:r>
              <a:rPr lang="en" altLang="ja-JP" sz="900" b="0" dirty="0"/>
              <a:t>CSV</a:t>
            </a:r>
            <a:r>
              <a:rPr lang="ja-JP" altLang="en-US" sz="900" b="0"/>
              <a:t>がダウンロードされます。</a:t>
            </a:r>
          </a:p>
        </p:txBody>
      </p:sp>
      <p:pic>
        <p:nvPicPr>
          <p:cNvPr id="36" name="図 35">
            <a:extLst>
              <a:ext uri="{FF2B5EF4-FFF2-40B4-BE49-F238E27FC236}">
                <a16:creationId xmlns:a16="http://schemas.microsoft.com/office/drawing/2014/main" id="{11FA8139-E5A3-1FBA-D528-F93D093DCC8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10831" y="2551913"/>
            <a:ext cx="2157387" cy="1446718"/>
          </a:xfrm>
          <a:prstGeom prst="rect">
            <a:avLst/>
          </a:prstGeom>
          <a:ln w="19050">
            <a:solidFill>
              <a:schemeClr val="bg1">
                <a:lumMod val="75000"/>
              </a:schemeClr>
            </a:solidFill>
          </a:ln>
        </p:spPr>
      </p:pic>
      <p:sp>
        <p:nvSpPr>
          <p:cNvPr id="2" name="コンテンツ プレースホルダー 3">
            <a:extLst>
              <a:ext uri="{FF2B5EF4-FFF2-40B4-BE49-F238E27FC236}">
                <a16:creationId xmlns:a16="http://schemas.microsoft.com/office/drawing/2014/main" id="{CDAD1FEE-D612-7DB6-39DF-00FC70862803}"/>
              </a:ext>
            </a:extLst>
          </p:cNvPr>
          <p:cNvSpPr>
            <a:spLocks noGrp="1"/>
          </p:cNvSpPr>
          <p:nvPr>
            <p:ph idx="1"/>
          </p:nvPr>
        </p:nvSpPr>
        <p:spPr>
          <a:xfrm>
            <a:off x="471488" y="1059481"/>
            <a:ext cx="5915025" cy="1093569"/>
          </a:xfrm>
        </p:spPr>
        <p:txBody>
          <a:bodyPr>
            <a:spAutoFit/>
          </a:bodyPr>
          <a:lstStyle/>
          <a:p>
            <a:pPr marL="0" indent="0">
              <a:buNone/>
            </a:pPr>
            <a:r>
              <a:rPr lang="ja-JP" altLang="en-US" sz="1000" b="0"/>
              <a:t>給与ソフト連携画面から、給与データの出力が行えます。</a:t>
            </a:r>
          </a:p>
          <a:p>
            <a:pPr marL="0" indent="0">
              <a:buNone/>
            </a:pPr>
            <a:r>
              <a:rPr lang="ja-JP" altLang="en-US" sz="1000" b="0"/>
              <a:t>月次締め処理画面の「給与ソフト連携」ボタン、または「システム設定」</a:t>
            </a:r>
            <a:r>
              <a:rPr lang="en-US" altLang="ja-JP" sz="1000" b="0" dirty="0"/>
              <a:t>&gt;</a:t>
            </a:r>
            <a:r>
              <a:rPr lang="ja-JP" altLang="en-US" sz="1000" b="0"/>
              <a:t>「データ入出力」</a:t>
            </a:r>
            <a:r>
              <a:rPr lang="en-US" altLang="ja-JP" sz="1000" b="0" dirty="0"/>
              <a:t>&gt;</a:t>
            </a:r>
            <a:r>
              <a:rPr lang="ja-JP" altLang="en-US" sz="1000" b="0"/>
              <a:t>「給与ソフト連携」をクリックして給与ソフト連携画面を開きます。</a:t>
            </a:r>
          </a:p>
          <a:p>
            <a:pPr marL="0" indent="0">
              <a:buNone/>
            </a:pPr>
            <a:endParaRPr lang="ja-JP" altLang="en-US" sz="1000" b="0"/>
          </a:p>
          <a:p>
            <a:pPr marL="0" indent="0">
              <a:buNone/>
            </a:pPr>
            <a:r>
              <a:rPr lang="ja-JP" altLang="en-US" sz="1000" b="0"/>
              <a:t>給与ソフト連携で使用する給与データ（</a:t>
            </a:r>
            <a:r>
              <a:rPr lang="en" altLang="ja-JP" sz="1000" b="0" dirty="0"/>
              <a:t>CSV</a:t>
            </a:r>
            <a:r>
              <a:rPr lang="ja-JP" altLang="en" sz="1000" b="0"/>
              <a:t>）</a:t>
            </a:r>
            <a:r>
              <a:rPr lang="ja-JP" altLang="en-US" sz="1000" b="0"/>
              <a:t>を出力するには、以下の</a:t>
            </a:r>
            <a:r>
              <a:rPr lang="en-US" altLang="ja-JP" sz="1000" b="0" dirty="0"/>
              <a:t>2</a:t>
            </a:r>
            <a:r>
              <a:rPr lang="ja-JP" altLang="en-US" sz="1000" b="0"/>
              <a:t>つの方法があります。</a:t>
            </a:r>
          </a:p>
        </p:txBody>
      </p:sp>
      <p:sp>
        <p:nvSpPr>
          <p:cNvPr id="8" name="四角形: 角を丸くする 10">
            <a:extLst>
              <a:ext uri="{FF2B5EF4-FFF2-40B4-BE49-F238E27FC236}">
                <a16:creationId xmlns:a16="http://schemas.microsoft.com/office/drawing/2014/main" id="{929BF37C-99DD-6BE4-E4C2-C61C65F19585}"/>
              </a:ext>
            </a:extLst>
          </p:cNvPr>
          <p:cNvSpPr/>
          <p:nvPr/>
        </p:nvSpPr>
        <p:spPr>
          <a:xfrm>
            <a:off x="4554389" y="3158837"/>
            <a:ext cx="1059599" cy="530661"/>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3">
            <a:extLst>
              <a:ext uri="{FF2B5EF4-FFF2-40B4-BE49-F238E27FC236}">
                <a16:creationId xmlns:a16="http://schemas.microsoft.com/office/drawing/2014/main" id="{3A577118-5194-222F-1DA2-0FD8DE6311C2}"/>
              </a:ext>
            </a:extLst>
          </p:cNvPr>
          <p:cNvSpPr txBox="1">
            <a:spLocks/>
          </p:cNvSpPr>
          <p:nvPr/>
        </p:nvSpPr>
        <p:spPr>
          <a:xfrm>
            <a:off x="471488" y="4152756"/>
            <a:ext cx="3249906" cy="3274101"/>
          </a:xfrm>
          <a:prstGeom prst="rect">
            <a:avLst/>
          </a:prstGeom>
        </p:spPr>
        <p:txBody>
          <a:bodyPr vert="horz" wrap="square" lIns="91440" tIns="45720" rIns="91440" bIns="45720" rtlCol="0">
            <a:sp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000"/>
              <a:t>給与</a:t>
            </a:r>
            <a:r>
              <a:rPr lang="en" altLang="ja-JP" sz="1000" dirty="0"/>
              <a:t>csv</a:t>
            </a:r>
            <a:r>
              <a:rPr lang="ja-JP" altLang="en-US" sz="1000"/>
              <a:t>生成機能を利用する</a:t>
            </a:r>
            <a:endParaRPr lang="en-US" altLang="ja-JP" sz="1000" dirty="0"/>
          </a:p>
          <a:p>
            <a:pPr marL="228600" indent="-228600">
              <a:buFont typeface="+mj-lt"/>
              <a:buAutoNum type="arabicPeriod"/>
            </a:pPr>
            <a:r>
              <a:rPr lang="ja-JP" altLang="en-US" sz="900" b="0"/>
              <a:t>年月表示をクリックするか、左右のボタンで給与</a:t>
            </a:r>
            <a:r>
              <a:rPr lang="en" altLang="ja-JP" sz="900" b="0" dirty="0"/>
              <a:t>CSV</a:t>
            </a:r>
            <a:r>
              <a:rPr lang="ja-JP" altLang="en-US" sz="900" b="0"/>
              <a:t>を生成したい月を選択し、「給与</a:t>
            </a:r>
            <a:r>
              <a:rPr lang="en" altLang="ja-JP" sz="900" b="0" dirty="0"/>
              <a:t>CSV</a:t>
            </a:r>
            <a:r>
              <a:rPr lang="ja-JP" altLang="en-US" sz="900" b="0"/>
              <a:t>を生成」ボタンをクリックします。</a:t>
            </a:r>
            <a:endParaRPr lang="en-US" altLang="ja-JP" sz="900" b="0" dirty="0"/>
          </a:p>
          <a:p>
            <a:pPr marL="228600" indent="-228600">
              <a:buFont typeface="+mj-lt"/>
              <a:buAutoNum type="arabicPeriod"/>
            </a:pPr>
            <a:endParaRPr lang="en-US" altLang="ja-JP" sz="900" b="0" dirty="0"/>
          </a:p>
          <a:p>
            <a:pPr marL="228600" indent="-228600">
              <a:buFont typeface="+mj-lt"/>
              <a:buAutoNum type="arabicPeriod"/>
            </a:pPr>
            <a:endParaRPr lang="en-US" altLang="ja-JP" sz="900" b="0" dirty="0"/>
          </a:p>
          <a:p>
            <a:pPr marL="228600" indent="-228600">
              <a:buFont typeface="+mj-lt"/>
              <a:buAutoNum type="arabicPeriod"/>
            </a:pPr>
            <a:endParaRPr lang="en-US" altLang="ja-JP" sz="900" b="0" dirty="0"/>
          </a:p>
          <a:p>
            <a:pPr marL="228600" indent="-228600">
              <a:buFont typeface="+mj-lt"/>
              <a:buAutoNum type="arabicPeriod"/>
            </a:pPr>
            <a:endParaRPr lang="en-US" altLang="ja-JP" sz="900" b="0" dirty="0"/>
          </a:p>
          <a:p>
            <a:pPr marL="228600" indent="-228600">
              <a:buFont typeface="+mj-lt"/>
              <a:buAutoNum type="arabicPeriod"/>
            </a:pPr>
            <a:endParaRPr lang="ja-JP" altLang="en-US" sz="900" b="0"/>
          </a:p>
          <a:p>
            <a:pPr marL="228600" indent="-228600">
              <a:buFont typeface="+mj-lt"/>
              <a:buAutoNum type="arabicPeriod"/>
            </a:pPr>
            <a:r>
              <a:rPr lang="ja-JP" altLang="en-US" sz="900" b="0"/>
              <a:t>確認画面が表示されます。表示事項を確認し、「</a:t>
            </a:r>
            <a:r>
              <a:rPr lang="en" altLang="ja-JP" sz="900" b="0" dirty="0"/>
              <a:t>CSV</a:t>
            </a:r>
            <a:r>
              <a:rPr lang="ja-JP" altLang="en-US" sz="900" b="0"/>
              <a:t>を生成」をクリックします。</a:t>
            </a:r>
          </a:p>
          <a:p>
            <a:pPr marL="228600" indent="-228600">
              <a:buFont typeface="+mj-lt"/>
              <a:buAutoNum type="arabicPeriod"/>
            </a:pPr>
            <a:r>
              <a:rPr lang="ja-JP" altLang="en-US" sz="900" b="0"/>
              <a:t>データ生成には少々時間がかかる場合があります。しばらく待った後、「給与ソフト連携」ページを再読み込みしてください。</a:t>
            </a:r>
          </a:p>
          <a:p>
            <a:pPr marL="228600" indent="-228600">
              <a:buFont typeface="+mj-lt"/>
              <a:buAutoNum type="arabicPeriod"/>
            </a:pPr>
            <a:r>
              <a:rPr lang="ja-JP" altLang="en-US" sz="900" b="0"/>
              <a:t>年月表示の下に表示されるステータスが「出力可（未締め）」に変わり、「ダウンロード」ボタンが押せるようになります。「ダウンロード」ボタンをクリックすると、給与</a:t>
            </a:r>
            <a:r>
              <a:rPr lang="en" altLang="ja-JP" sz="900" b="0" dirty="0"/>
              <a:t>CSV</a:t>
            </a:r>
            <a:r>
              <a:rPr lang="ja-JP" altLang="en-US" sz="900" b="0"/>
              <a:t>が</a:t>
            </a:r>
            <a:r>
              <a:rPr lang="en" altLang="ja-JP" sz="900" b="0" dirty="0"/>
              <a:t>PC</a:t>
            </a:r>
            <a:r>
              <a:rPr lang="ja-JP" altLang="en-US" sz="900" b="0"/>
              <a:t>にダウンロードされます。</a:t>
            </a:r>
          </a:p>
        </p:txBody>
      </p:sp>
      <p:pic>
        <p:nvPicPr>
          <p:cNvPr id="11" name="図 10">
            <a:extLst>
              <a:ext uri="{FF2B5EF4-FFF2-40B4-BE49-F238E27FC236}">
                <a16:creationId xmlns:a16="http://schemas.microsoft.com/office/drawing/2014/main" id="{02BBFC6B-C763-EA0A-639F-0A33CC96A79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024827" y="4396415"/>
            <a:ext cx="2129394" cy="1436577"/>
          </a:xfrm>
          <a:prstGeom prst="rect">
            <a:avLst/>
          </a:prstGeom>
          <a:ln w="19050">
            <a:solidFill>
              <a:schemeClr val="bg1">
                <a:lumMod val="75000"/>
              </a:schemeClr>
            </a:solidFill>
          </a:ln>
        </p:spPr>
      </p:pic>
      <p:pic>
        <p:nvPicPr>
          <p:cNvPr id="12" name="図 11">
            <a:extLst>
              <a:ext uri="{FF2B5EF4-FFF2-40B4-BE49-F238E27FC236}">
                <a16:creationId xmlns:a16="http://schemas.microsoft.com/office/drawing/2014/main" id="{50FEF35D-2A18-3FC9-F74B-4CAF0B173D8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287476" y="5990280"/>
            <a:ext cx="1593424" cy="1436577"/>
          </a:xfrm>
          <a:prstGeom prst="rect">
            <a:avLst/>
          </a:prstGeom>
          <a:ln w="19050">
            <a:solidFill>
              <a:schemeClr val="bg1">
                <a:lumMod val="75000"/>
              </a:schemeClr>
            </a:solidFill>
          </a:ln>
        </p:spPr>
      </p:pic>
      <p:sp>
        <p:nvSpPr>
          <p:cNvPr id="14" name="角丸四角形 13">
            <a:extLst>
              <a:ext uri="{FF2B5EF4-FFF2-40B4-BE49-F238E27FC236}">
                <a16:creationId xmlns:a16="http://schemas.microsoft.com/office/drawing/2014/main" id="{93C4D846-F43F-88B0-EE82-1F6BC048208D}"/>
              </a:ext>
            </a:extLst>
          </p:cNvPr>
          <p:cNvSpPr/>
          <p:nvPr/>
        </p:nvSpPr>
        <p:spPr>
          <a:xfrm>
            <a:off x="491644" y="7599109"/>
            <a:ext cx="5894867" cy="1081763"/>
          </a:xfrm>
          <a:prstGeom prst="roundRect">
            <a:avLst>
              <a:gd name="adj" fmla="val 2900"/>
            </a:avLst>
          </a:prstGeom>
          <a:solidFill>
            <a:srgbClr val="F7F9F8"/>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251999" tIns="180000" rIns="251999" bIns="180000" rtlCol="0" anchor="t" anchorCtr="0">
            <a:spAutoFit/>
          </a:bodyPr>
          <a:lstStyle/>
          <a:p>
            <a:pPr>
              <a:spcBef>
                <a:spcPts val="600"/>
              </a:spcBef>
            </a:pPr>
            <a:r>
              <a:rPr lang="ja-JP" altLang="en-US" sz="900" b="1">
                <a:solidFill>
                  <a:schemeClr val="tx1"/>
                </a:solidFill>
              </a:rPr>
              <a:t>給与</a:t>
            </a:r>
            <a:r>
              <a:rPr lang="en" altLang="ja-JP" sz="900" b="1" dirty="0">
                <a:solidFill>
                  <a:schemeClr val="tx1"/>
                </a:solidFill>
              </a:rPr>
              <a:t>csv</a:t>
            </a:r>
            <a:r>
              <a:rPr lang="ja-JP" altLang="en-US" sz="900" b="1">
                <a:solidFill>
                  <a:schemeClr val="tx1"/>
                </a:solidFill>
              </a:rPr>
              <a:t>生成機能の注意事項</a:t>
            </a:r>
            <a:endParaRPr lang="en-US" altLang="ja-JP" sz="900" b="1" dirty="0">
              <a:solidFill>
                <a:schemeClr val="tx1"/>
              </a:solidFill>
            </a:endParaRPr>
          </a:p>
          <a:p>
            <a:pPr marL="0" indent="0">
              <a:spcBef>
                <a:spcPts val="600"/>
              </a:spcBef>
              <a:buFontTx/>
              <a:buNone/>
            </a:pPr>
            <a:r>
              <a:rPr lang="en" altLang="ja-JP" sz="900" b="0" dirty="0">
                <a:solidFill>
                  <a:schemeClr val="tx1"/>
                </a:solidFill>
              </a:rPr>
              <a:t>CSV</a:t>
            </a:r>
            <a:r>
              <a:rPr lang="ja-JP" altLang="en-US" sz="900" b="0">
                <a:solidFill>
                  <a:schemeClr val="tx1"/>
                </a:solidFill>
              </a:rPr>
              <a:t>は締め処理前のデータで生成されます。生成後にデータが更新された場合、更新内容は反映されません。</a:t>
            </a:r>
          </a:p>
          <a:p>
            <a:pPr marL="0" indent="0">
              <a:spcBef>
                <a:spcPts val="600"/>
              </a:spcBef>
              <a:buFontTx/>
              <a:buNone/>
            </a:pPr>
            <a:r>
              <a:rPr lang="ja-JP" altLang="en-US" sz="900" b="0">
                <a:solidFill>
                  <a:schemeClr val="tx1"/>
                </a:solidFill>
              </a:rPr>
              <a:t>正確なデータをダウンロードするには、締め処理が完了してから</a:t>
            </a:r>
            <a:r>
              <a:rPr lang="en" altLang="ja-JP" sz="900" b="0" dirty="0">
                <a:solidFill>
                  <a:schemeClr val="tx1"/>
                </a:solidFill>
              </a:rPr>
              <a:t>CSV</a:t>
            </a:r>
            <a:r>
              <a:rPr lang="ja-JP" altLang="en-US" sz="900" b="0">
                <a:solidFill>
                  <a:schemeClr val="tx1"/>
                </a:solidFill>
              </a:rPr>
              <a:t>の出力を行ってください。</a:t>
            </a:r>
          </a:p>
        </p:txBody>
      </p:sp>
      <p:sp>
        <p:nvSpPr>
          <p:cNvPr id="15" name="四角形: 角を丸くする 10">
            <a:extLst>
              <a:ext uri="{FF2B5EF4-FFF2-40B4-BE49-F238E27FC236}">
                <a16:creationId xmlns:a16="http://schemas.microsoft.com/office/drawing/2014/main" id="{6CD61BBD-30BE-C5E7-2F4A-5670A8270849}"/>
              </a:ext>
            </a:extLst>
          </p:cNvPr>
          <p:cNvSpPr/>
          <p:nvPr/>
        </p:nvSpPr>
        <p:spPr>
          <a:xfrm>
            <a:off x="4554389" y="5412940"/>
            <a:ext cx="1059599" cy="372543"/>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44509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31D0651-48AD-28F9-775B-79033525516C}"/>
              </a:ext>
            </a:extLst>
          </p:cNvPr>
          <p:cNvSpPr>
            <a:spLocks noGrp="1"/>
          </p:cNvSpPr>
          <p:nvPr>
            <p:ph idx="1"/>
          </p:nvPr>
        </p:nvSpPr>
        <p:spPr>
          <a:xfrm>
            <a:off x="471488" y="1059481"/>
            <a:ext cx="5915025" cy="990977"/>
          </a:xfrm>
        </p:spPr>
        <p:txBody>
          <a:bodyPr>
            <a:spAutoFit/>
          </a:bodyPr>
          <a:lstStyle/>
          <a:p>
            <a:pPr marL="0" indent="0">
              <a:buNone/>
            </a:pPr>
            <a:r>
              <a:rPr lang="ja-JP" altLang="en-US" sz="1000" b="0"/>
              <a:t>キンクラでは、キンクラを通して従業員へお知らせを掲載することができます。</a:t>
            </a:r>
          </a:p>
          <a:p>
            <a:pPr marL="0" indent="0">
              <a:buNone/>
            </a:pPr>
            <a:r>
              <a:rPr lang="ja-JP" altLang="en-US" sz="1000" b="0"/>
              <a:t>お知らせを作成・管理するには、キンクラにアクセス後、画面上部の</a:t>
            </a:r>
            <a:r>
              <a:rPr lang="en-US" altLang="ja-JP" sz="1000" b="0" dirty="0"/>
              <a:t>『</a:t>
            </a:r>
            <a:r>
              <a:rPr lang="ja-JP" altLang="en-US" sz="1000" b="0"/>
              <a:t>システム設定</a:t>
            </a:r>
            <a:r>
              <a:rPr lang="en-US" altLang="ja-JP" sz="1000" b="0" dirty="0"/>
              <a:t>』</a:t>
            </a:r>
            <a:r>
              <a:rPr lang="ja-JP" altLang="en-US" sz="1000" b="0"/>
              <a:t>ボタンをクリックします。</a:t>
            </a:r>
          </a:p>
          <a:p>
            <a:pPr marL="0" indent="0">
              <a:buNone/>
            </a:pPr>
            <a:r>
              <a:rPr lang="ja-JP" altLang="en-US" sz="1000" b="0"/>
              <a:t>表示されたシステム設定サイドメニューまたはシステム設定一覧から</a:t>
            </a:r>
            <a:r>
              <a:rPr lang="en-US" altLang="ja-JP" sz="1000" b="0" dirty="0"/>
              <a:t>『</a:t>
            </a:r>
            <a:r>
              <a:rPr lang="ja-JP" altLang="en-US" sz="1000" b="0"/>
              <a:t>お知らせ管理</a:t>
            </a:r>
            <a:r>
              <a:rPr lang="en-US" altLang="ja-JP" sz="1000" b="0" dirty="0"/>
              <a:t>』</a:t>
            </a:r>
            <a:r>
              <a:rPr lang="ja-JP" altLang="en-US" sz="1000" b="0"/>
              <a:t>ボタンをクリックし、お知らせ管理画面を開きます。</a:t>
            </a:r>
          </a:p>
        </p:txBody>
      </p:sp>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17</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55" name="コンテンツ プレースホルダー 3">
            <a:extLst>
              <a:ext uri="{FF2B5EF4-FFF2-40B4-BE49-F238E27FC236}">
                <a16:creationId xmlns:a16="http://schemas.microsoft.com/office/drawing/2014/main" id="{E697C07D-829D-9447-371F-5300C3C4FBF1}"/>
              </a:ext>
            </a:extLst>
          </p:cNvPr>
          <p:cNvSpPr txBox="1">
            <a:spLocks/>
          </p:cNvSpPr>
          <p:nvPr/>
        </p:nvSpPr>
        <p:spPr>
          <a:xfrm>
            <a:off x="471489" y="2695302"/>
            <a:ext cx="3249906" cy="3292183"/>
          </a:xfrm>
          <a:prstGeom prst="rect">
            <a:avLst/>
          </a:prstGeom>
        </p:spPr>
        <p:txBody>
          <a:bodyPr vert="horz" wrap="square" lIns="91440" tIns="45720" rIns="91440" bIns="45720" rtlCol="0">
            <a:sp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228600" indent="-228600">
              <a:buFont typeface="+mj-lt"/>
              <a:buAutoNum type="arabicPeriod"/>
            </a:pPr>
            <a:r>
              <a:rPr lang="ja-JP" altLang="en-US" sz="900" b="0"/>
              <a:t>お知らせ管理画面上部の「新規作成」ボタンをクリックします。</a:t>
            </a:r>
            <a:endParaRPr lang="en-US" altLang="ja-JP" sz="900" b="0" dirty="0"/>
          </a:p>
          <a:p>
            <a:pPr marL="228600" indent="-228600">
              <a:buFont typeface="+mj-lt"/>
              <a:buAutoNum type="arabicPeriod"/>
            </a:pPr>
            <a:endParaRPr lang="ja-JP" altLang="en-US" sz="900" b="0"/>
          </a:p>
          <a:p>
            <a:pPr marL="228600" indent="-228600">
              <a:buFont typeface="+mj-lt"/>
              <a:buAutoNum type="arabicPeriod"/>
            </a:pPr>
            <a:r>
              <a:rPr lang="ja-JP" altLang="en-US" sz="900" b="0"/>
              <a:t>表示されたポップアップに必要事項を入力し、</a:t>
            </a:r>
            <a:r>
              <a:rPr lang="en-US" altLang="ja-JP" sz="900" b="0" dirty="0"/>
              <a:t>『</a:t>
            </a:r>
            <a:r>
              <a:rPr lang="ja-JP" altLang="en-US" sz="900" b="0"/>
              <a:t>登録</a:t>
            </a:r>
            <a:r>
              <a:rPr lang="en-US" altLang="ja-JP" sz="900" b="0" dirty="0"/>
              <a:t>』</a:t>
            </a:r>
            <a:r>
              <a:rPr lang="ja-JP" altLang="en-US" sz="900" b="0"/>
              <a:t>ボタンをクリックすると、通常シフトの追加が完了します。</a:t>
            </a:r>
          </a:p>
          <a:p>
            <a:pPr marL="228600" lvl="1" indent="0">
              <a:buNone/>
            </a:pPr>
            <a:r>
              <a:rPr lang="ja-JP" altLang="en-US" sz="900" b="1"/>
              <a:t>公開日時</a:t>
            </a:r>
            <a:r>
              <a:rPr lang="ja-JP" altLang="en-US" sz="900" b="0"/>
              <a:t>：設定された日時にお知らせが公開されます。ここで指定した日時は従業員には表示されません。</a:t>
            </a:r>
          </a:p>
          <a:p>
            <a:pPr marL="228600" lvl="1" indent="0">
              <a:buNone/>
            </a:pPr>
            <a:r>
              <a:rPr lang="ja-JP" altLang="en-US" sz="900" b="1"/>
              <a:t>表示日時</a:t>
            </a:r>
            <a:r>
              <a:rPr lang="ja-JP" altLang="en-US" sz="900" b="0"/>
              <a:t>：ここに設定された日時がお知らせ詳細とお知らせ一覧に表示されます。</a:t>
            </a:r>
          </a:p>
          <a:p>
            <a:pPr marL="228600" lvl="1" indent="0">
              <a:buNone/>
            </a:pPr>
            <a:r>
              <a:rPr lang="ja-JP" altLang="en-US" sz="900" b="1"/>
              <a:t>カテゴリ</a:t>
            </a:r>
            <a:r>
              <a:rPr lang="ja-JP" altLang="en-US" sz="900" b="0"/>
              <a:t>：「重要なお知らせ」「お知らせ」「利用ルール」から選択します。</a:t>
            </a:r>
          </a:p>
          <a:p>
            <a:pPr marL="228600" lvl="1" indent="0">
              <a:buNone/>
            </a:pPr>
            <a:r>
              <a:rPr lang="ja-JP" altLang="en-US" sz="900" b="1"/>
              <a:t>タイトル</a:t>
            </a:r>
            <a:r>
              <a:rPr lang="ja-JP" altLang="en-US" sz="900" b="0"/>
              <a:t>：お知らせのタイトルを入力します。</a:t>
            </a:r>
          </a:p>
          <a:p>
            <a:pPr marL="228600" lvl="1" indent="0">
              <a:buNone/>
            </a:pPr>
            <a:r>
              <a:rPr lang="ja-JP" altLang="en-US" sz="900" b="1"/>
              <a:t>お知らせ本文</a:t>
            </a:r>
            <a:r>
              <a:rPr lang="ja-JP" altLang="en-US" sz="900" b="0"/>
              <a:t>：お知らせの本文を入力します。お知らせ本文内では</a:t>
            </a:r>
            <a:r>
              <a:rPr lang="en" altLang="ja-JP" sz="900" b="0" dirty="0"/>
              <a:t>HTML</a:t>
            </a:r>
            <a:r>
              <a:rPr lang="ja-JP" altLang="en-US" sz="900" b="0"/>
              <a:t>タグを使用することで文字の装飾ができ、「プレビュー」のスイッチを</a:t>
            </a:r>
            <a:r>
              <a:rPr lang="en" altLang="ja-JP" sz="900" b="0" dirty="0"/>
              <a:t>ON</a:t>
            </a:r>
            <a:r>
              <a:rPr lang="ja-JP" altLang="en-US" sz="900" b="0"/>
              <a:t>にすることで作成した文章の表示イメージをプレビューすることができます。</a:t>
            </a:r>
          </a:p>
          <a:p>
            <a:pPr marL="228600" lvl="1" indent="0">
              <a:buNone/>
            </a:pPr>
            <a:r>
              <a:rPr lang="ja-JP" altLang="en-US" sz="900" b="1"/>
              <a:t>プライベートフラグ</a:t>
            </a:r>
            <a:r>
              <a:rPr lang="ja-JP" altLang="en-US" sz="900" b="0"/>
              <a:t>：</a:t>
            </a:r>
            <a:r>
              <a:rPr lang="ja-JP" altLang="en" sz="900" b="0"/>
              <a:t>ＯＮ</a:t>
            </a:r>
            <a:r>
              <a:rPr lang="ja-JP" altLang="en-US" sz="900" b="0"/>
              <a:t>にすると、管理者・編集権限者のみに限定公開されます。</a:t>
            </a:r>
          </a:p>
        </p:txBody>
      </p:sp>
      <p:pic>
        <p:nvPicPr>
          <p:cNvPr id="6" name="図 5">
            <a:extLst>
              <a:ext uri="{FF2B5EF4-FFF2-40B4-BE49-F238E27FC236}">
                <a16:creationId xmlns:a16="http://schemas.microsoft.com/office/drawing/2014/main" id="{7131AB96-9162-1895-E88C-6E5846C779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32443" y="2707529"/>
            <a:ext cx="1514164" cy="426142"/>
          </a:xfrm>
          <a:prstGeom prst="rect">
            <a:avLst/>
          </a:prstGeom>
          <a:ln w="19050">
            <a:solidFill>
              <a:schemeClr val="bg1">
                <a:lumMod val="75000"/>
              </a:schemeClr>
            </a:solidFill>
          </a:ln>
        </p:spPr>
      </p:pic>
      <p:sp>
        <p:nvSpPr>
          <p:cNvPr id="2" name="グラフィックス 19">
            <a:extLst>
              <a:ext uri="{FF2B5EF4-FFF2-40B4-BE49-F238E27FC236}">
                <a16:creationId xmlns:a16="http://schemas.microsoft.com/office/drawing/2014/main" id="{679D83FE-0B92-FB7F-90CA-3CE97B28841D}"/>
              </a:ext>
            </a:extLst>
          </p:cNvPr>
          <p:cNvSpPr/>
          <p:nvPr/>
        </p:nvSpPr>
        <p:spPr>
          <a:xfrm>
            <a:off x="471488" y="526221"/>
            <a:ext cx="4239166"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lstStyle/>
          <a:p>
            <a:r>
              <a:rPr lang="ja-JP" altLang="en-US" b="1" i="0">
                <a:solidFill>
                  <a:schemeClr val="bg1"/>
                </a:solidFill>
                <a:effectLst/>
                <a:latin typeface="??"/>
              </a:rPr>
              <a:t>お知らせの追加</a:t>
            </a:r>
            <a:endParaRPr lang="ja-JP" altLang="en-US" b="1" dirty="0">
              <a:solidFill>
                <a:schemeClr val="bg1"/>
              </a:solidFill>
            </a:endParaRPr>
          </a:p>
        </p:txBody>
      </p:sp>
      <p:grpSp>
        <p:nvGrpSpPr>
          <p:cNvPr id="3" name="グループ化 2">
            <a:extLst>
              <a:ext uri="{FF2B5EF4-FFF2-40B4-BE49-F238E27FC236}">
                <a16:creationId xmlns:a16="http://schemas.microsoft.com/office/drawing/2014/main" id="{1C275E5D-E9B6-D54D-637B-A3B81611549E}"/>
              </a:ext>
            </a:extLst>
          </p:cNvPr>
          <p:cNvGrpSpPr/>
          <p:nvPr/>
        </p:nvGrpSpPr>
        <p:grpSpPr>
          <a:xfrm>
            <a:off x="481566" y="2223718"/>
            <a:ext cx="5904947" cy="307777"/>
            <a:chOff x="481566" y="967740"/>
            <a:chExt cx="5904947" cy="307777"/>
          </a:xfrm>
        </p:grpSpPr>
        <p:sp>
          <p:nvSpPr>
            <p:cNvPr id="5" name="テキスト ボックス 4">
              <a:extLst>
                <a:ext uri="{FF2B5EF4-FFF2-40B4-BE49-F238E27FC236}">
                  <a16:creationId xmlns:a16="http://schemas.microsoft.com/office/drawing/2014/main" id="{A41421CC-4806-078B-F187-22B19997AC66}"/>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a:t>お知らせの新規作成</a:t>
              </a:r>
              <a:endParaRPr kumimoji="1" lang="ja-JP" altLang="en-US" sz="1600" b="1" dirty="0"/>
            </a:p>
          </p:txBody>
        </p:sp>
        <p:cxnSp>
          <p:nvCxnSpPr>
            <p:cNvPr id="7" name="直線コネクタ 6">
              <a:extLst>
                <a:ext uri="{FF2B5EF4-FFF2-40B4-BE49-F238E27FC236}">
                  <a16:creationId xmlns:a16="http://schemas.microsoft.com/office/drawing/2014/main" id="{13F61E84-335C-42B0-D262-319242F2A924}"/>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9" name="図 8">
            <a:extLst>
              <a:ext uri="{FF2B5EF4-FFF2-40B4-BE49-F238E27FC236}">
                <a16:creationId xmlns:a16="http://schemas.microsoft.com/office/drawing/2014/main" id="{01C824DF-8C52-D181-5640-508F8A58068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907663" y="3309705"/>
            <a:ext cx="2363723" cy="2461517"/>
          </a:xfrm>
          <a:prstGeom prst="rect">
            <a:avLst/>
          </a:prstGeom>
          <a:ln w="19050">
            <a:solidFill>
              <a:schemeClr val="bg1">
                <a:lumMod val="75000"/>
              </a:schemeClr>
            </a:solidFill>
          </a:ln>
        </p:spPr>
      </p:pic>
      <p:grpSp>
        <p:nvGrpSpPr>
          <p:cNvPr id="8" name="グループ化 7">
            <a:extLst>
              <a:ext uri="{FF2B5EF4-FFF2-40B4-BE49-F238E27FC236}">
                <a16:creationId xmlns:a16="http://schemas.microsoft.com/office/drawing/2014/main" id="{6CE3BE85-31AB-D989-5F78-CEFCF9AB9876}"/>
              </a:ext>
            </a:extLst>
          </p:cNvPr>
          <p:cNvGrpSpPr/>
          <p:nvPr/>
        </p:nvGrpSpPr>
        <p:grpSpPr>
          <a:xfrm>
            <a:off x="471486" y="6278998"/>
            <a:ext cx="5904947" cy="307777"/>
            <a:chOff x="481566" y="967740"/>
            <a:chExt cx="5904947" cy="307777"/>
          </a:xfrm>
        </p:grpSpPr>
        <p:sp>
          <p:nvSpPr>
            <p:cNvPr id="10" name="テキスト ボックス 9">
              <a:extLst>
                <a:ext uri="{FF2B5EF4-FFF2-40B4-BE49-F238E27FC236}">
                  <a16:creationId xmlns:a16="http://schemas.microsoft.com/office/drawing/2014/main" id="{85D987DD-4A72-7F11-6244-A1E04A842AD6}"/>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a:t>お知らせの管理</a:t>
              </a:r>
              <a:endParaRPr kumimoji="1" lang="ja-JP" altLang="en-US" sz="1600" b="1" dirty="0"/>
            </a:p>
          </p:txBody>
        </p:sp>
        <p:cxnSp>
          <p:nvCxnSpPr>
            <p:cNvPr id="11" name="直線コネクタ 10">
              <a:extLst>
                <a:ext uri="{FF2B5EF4-FFF2-40B4-BE49-F238E27FC236}">
                  <a16:creationId xmlns:a16="http://schemas.microsoft.com/office/drawing/2014/main" id="{AE6453F3-3B3C-EAEA-0FC6-7EE59D4389E5}"/>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2" name="コンテンツ プレースホルダー 3">
            <a:extLst>
              <a:ext uri="{FF2B5EF4-FFF2-40B4-BE49-F238E27FC236}">
                <a16:creationId xmlns:a16="http://schemas.microsoft.com/office/drawing/2014/main" id="{708F9A54-C904-2670-9B1B-197B33527705}"/>
              </a:ext>
            </a:extLst>
          </p:cNvPr>
          <p:cNvSpPr txBox="1">
            <a:spLocks/>
          </p:cNvSpPr>
          <p:nvPr/>
        </p:nvSpPr>
        <p:spPr>
          <a:xfrm>
            <a:off x="471488" y="6751621"/>
            <a:ext cx="5915025" cy="231795"/>
          </a:xfrm>
          <a:prstGeom prst="rect">
            <a:avLst/>
          </a:prstGeom>
        </p:spPr>
        <p:txBody>
          <a:bodyPr vert="horz" lIns="91440" tIns="45720" rIns="91440" bIns="45720" rtlCol="0">
            <a:sp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Tx/>
              <a:buNone/>
            </a:pPr>
            <a:r>
              <a:rPr lang="ja-JP" altLang="en-US" sz="1000" b="0"/>
              <a:t>作成したお知らせはお知らせ管理画面の一覧から管理できます</a:t>
            </a:r>
          </a:p>
        </p:txBody>
      </p:sp>
      <p:graphicFrame>
        <p:nvGraphicFramePr>
          <p:cNvPr id="13" name="表 8">
            <a:extLst>
              <a:ext uri="{FF2B5EF4-FFF2-40B4-BE49-F238E27FC236}">
                <a16:creationId xmlns:a16="http://schemas.microsoft.com/office/drawing/2014/main" id="{90BC3257-10BC-D42B-50A5-3BE0C35F1370}"/>
              </a:ext>
            </a:extLst>
          </p:cNvPr>
          <p:cNvGraphicFramePr>
            <a:graphicFrameLocks noGrp="1"/>
          </p:cNvGraphicFramePr>
          <p:nvPr>
            <p:extLst>
              <p:ext uri="{D42A27DB-BD31-4B8C-83A1-F6EECF244321}">
                <p14:modId xmlns:p14="http://schemas.microsoft.com/office/powerpoint/2010/main" val="4123580355"/>
              </p:ext>
            </p:extLst>
          </p:nvPr>
        </p:nvGraphicFramePr>
        <p:xfrm>
          <a:off x="876300" y="7153947"/>
          <a:ext cx="5105400" cy="1849840"/>
        </p:xfrm>
        <a:graphic>
          <a:graphicData uri="http://schemas.openxmlformats.org/drawingml/2006/table">
            <a:tbl>
              <a:tblPr firstRow="1" bandRow="1">
                <a:tableStyleId>{2D5ABB26-0587-4C30-8999-92F81FD0307C}</a:tableStyleId>
              </a:tblPr>
              <a:tblGrid>
                <a:gridCol w="740283">
                  <a:extLst>
                    <a:ext uri="{9D8B030D-6E8A-4147-A177-3AD203B41FA5}">
                      <a16:colId xmlns:a16="http://schemas.microsoft.com/office/drawing/2014/main" val="613603846"/>
                    </a:ext>
                  </a:extLst>
                </a:gridCol>
                <a:gridCol w="4365117">
                  <a:extLst>
                    <a:ext uri="{9D8B030D-6E8A-4147-A177-3AD203B41FA5}">
                      <a16:colId xmlns:a16="http://schemas.microsoft.com/office/drawing/2014/main" val="1805834374"/>
                    </a:ext>
                  </a:extLst>
                </a:gridCol>
              </a:tblGrid>
              <a:tr h="462460">
                <a:tc>
                  <a:txBody>
                    <a:bodyPr/>
                    <a:lstStyle/>
                    <a:p>
                      <a:endParaRPr kumimoji="1" lang="ja-JP" altLang="en-US" sz="100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a:solidFill>
                            <a:schemeClr val="tx1"/>
                          </a:solidFill>
                        </a:rPr>
                        <a:t>選択したお知らせのタイトルや本文などすべてをコピーして新たなお知らせを作成できます。</a:t>
                      </a:r>
                      <a:endParaRPr kumimoji="1" lang="ja-JP" altLang="en-US" sz="900" dirty="0">
                        <a:solidFill>
                          <a:schemeClr val="tx1"/>
                        </a:solidFill>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2350272"/>
                  </a:ext>
                </a:extLst>
              </a:tr>
              <a:tr h="462460">
                <a:tc>
                  <a:txBody>
                    <a:bodyPr/>
                    <a:lstStyle/>
                    <a:p>
                      <a:endParaRPr kumimoji="1" lang="ja-JP" altLang="en-US" sz="100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a:solidFill>
                            <a:schemeClr val="tx1"/>
                          </a:solidFill>
                        </a:rPr>
                        <a:t>選択したお知らせを編集します</a:t>
                      </a:r>
                      <a:endParaRPr kumimoji="1" lang="ja-JP" altLang="en-US" sz="900" dirty="0">
                        <a:solidFill>
                          <a:schemeClr val="tx1"/>
                        </a:solidFill>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7773823"/>
                  </a:ext>
                </a:extLst>
              </a:tr>
              <a:tr h="462460">
                <a:tc>
                  <a:txBody>
                    <a:bodyPr/>
                    <a:lstStyle/>
                    <a:p>
                      <a:endParaRPr kumimoji="1" lang="ja-JP" altLang="en-US" sz="100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a:solidFill>
                            <a:schemeClr val="tx1"/>
                          </a:solidFill>
                        </a:rPr>
                        <a:t>選択したお知らせの詳細を確認します。</a:t>
                      </a:r>
                      <a:endParaRPr kumimoji="1" lang="ja-JP" altLang="en-US" sz="900" dirty="0">
                        <a:solidFill>
                          <a:schemeClr val="tx1"/>
                        </a:solidFill>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393110"/>
                  </a:ext>
                </a:extLst>
              </a:tr>
              <a:tr h="462460">
                <a:tc>
                  <a:txBody>
                    <a:bodyPr/>
                    <a:lstStyle/>
                    <a:p>
                      <a:endParaRPr kumimoji="1" lang="ja-JP" altLang="en-US" sz="100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a:solidFill>
                            <a:schemeClr val="tx1"/>
                          </a:solidFill>
                        </a:rPr>
                        <a:t>選択したお知らせを削除します。</a:t>
                      </a:r>
                      <a:endParaRPr kumimoji="1" lang="ja-JP" altLang="en-US" sz="900" dirty="0">
                        <a:solidFill>
                          <a:schemeClr val="tx1"/>
                        </a:solidFill>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7327049"/>
                  </a:ext>
                </a:extLst>
              </a:tr>
            </a:tbl>
          </a:graphicData>
        </a:graphic>
      </p:graphicFrame>
      <p:pic>
        <p:nvPicPr>
          <p:cNvPr id="14" name="図 13">
            <a:extLst>
              <a:ext uri="{FF2B5EF4-FFF2-40B4-BE49-F238E27FC236}">
                <a16:creationId xmlns:a16="http://schemas.microsoft.com/office/drawing/2014/main" id="{8148F30B-6F31-1181-4AC8-EB37A384F7C8}"/>
              </a:ext>
            </a:extLst>
          </p:cNvPr>
          <p:cNvPicPr>
            <a:picLocks noChangeAspect="1"/>
          </p:cNvPicPr>
          <p:nvPr/>
        </p:nvPicPr>
        <p:blipFill>
          <a:blip r:embed="rId6">
            <a:extLst>
              <a:ext uri="{28A0092B-C50C-407E-A947-70E740481C1C}">
                <a14:useLocalDpi xmlns:a14="http://schemas.microsoft.com/office/drawing/2010/main" val="0"/>
              </a:ext>
            </a:extLst>
          </a:blip>
          <a:srcRect l="1409" r="71094" b="984"/>
          <a:stretch/>
        </p:blipFill>
        <p:spPr>
          <a:xfrm>
            <a:off x="1031636" y="7202957"/>
            <a:ext cx="366858" cy="368645"/>
          </a:xfrm>
          <a:prstGeom prst="rect">
            <a:avLst/>
          </a:prstGeom>
          <a:ln w="19050">
            <a:solidFill>
              <a:schemeClr val="bg1">
                <a:lumMod val="75000"/>
              </a:schemeClr>
            </a:solidFill>
          </a:ln>
        </p:spPr>
      </p:pic>
      <p:pic>
        <p:nvPicPr>
          <p:cNvPr id="15" name="図 14">
            <a:extLst>
              <a:ext uri="{FF2B5EF4-FFF2-40B4-BE49-F238E27FC236}">
                <a16:creationId xmlns:a16="http://schemas.microsoft.com/office/drawing/2014/main" id="{E6A0EC9F-59CD-1486-5568-4D921F647F6B}"/>
              </a:ext>
            </a:extLst>
          </p:cNvPr>
          <p:cNvPicPr>
            <a:picLocks noChangeAspect="1"/>
          </p:cNvPicPr>
          <p:nvPr/>
        </p:nvPicPr>
        <p:blipFill rotWithShape="1">
          <a:blip r:embed="rId6">
            <a:extLst>
              <a:ext uri="{28A0092B-C50C-407E-A947-70E740481C1C}">
                <a14:useLocalDpi xmlns:a14="http://schemas.microsoft.com/office/drawing/2010/main" val="0"/>
              </a:ext>
            </a:extLst>
          </a:blip>
          <a:srcRect l="22136" t="240" r="50367" b="1224"/>
          <a:stretch/>
        </p:blipFill>
        <p:spPr>
          <a:xfrm>
            <a:off x="1026746" y="7659625"/>
            <a:ext cx="366858" cy="366858"/>
          </a:xfrm>
          <a:prstGeom prst="rect">
            <a:avLst/>
          </a:prstGeom>
          <a:ln w="19050">
            <a:solidFill>
              <a:schemeClr val="bg1">
                <a:lumMod val="75000"/>
              </a:schemeClr>
            </a:solidFill>
          </a:ln>
        </p:spPr>
      </p:pic>
      <p:pic>
        <p:nvPicPr>
          <p:cNvPr id="16" name="図 15">
            <a:extLst>
              <a:ext uri="{FF2B5EF4-FFF2-40B4-BE49-F238E27FC236}">
                <a16:creationId xmlns:a16="http://schemas.microsoft.com/office/drawing/2014/main" id="{F2405101-5A1D-90FE-9B38-4C709835C971}"/>
              </a:ext>
            </a:extLst>
          </p:cNvPr>
          <p:cNvPicPr>
            <a:picLocks noChangeAspect="1"/>
          </p:cNvPicPr>
          <p:nvPr/>
        </p:nvPicPr>
        <p:blipFill rotWithShape="1">
          <a:blip r:embed="rId6">
            <a:extLst>
              <a:ext uri="{28A0092B-C50C-407E-A947-70E740481C1C}">
                <a14:useLocalDpi xmlns:a14="http://schemas.microsoft.com/office/drawing/2010/main" val="0"/>
              </a:ext>
            </a:extLst>
          </a:blip>
          <a:srcRect l="45226" t="240" r="27277" b="1224"/>
          <a:stretch/>
        </p:blipFill>
        <p:spPr>
          <a:xfrm>
            <a:off x="1026746" y="8129176"/>
            <a:ext cx="366858" cy="366858"/>
          </a:xfrm>
          <a:prstGeom prst="rect">
            <a:avLst/>
          </a:prstGeom>
          <a:ln w="19050">
            <a:solidFill>
              <a:schemeClr val="bg1">
                <a:lumMod val="75000"/>
              </a:schemeClr>
            </a:solidFill>
          </a:ln>
        </p:spPr>
      </p:pic>
      <p:pic>
        <p:nvPicPr>
          <p:cNvPr id="19" name="図 18">
            <a:extLst>
              <a:ext uri="{FF2B5EF4-FFF2-40B4-BE49-F238E27FC236}">
                <a16:creationId xmlns:a16="http://schemas.microsoft.com/office/drawing/2014/main" id="{5339FCA8-B5AC-2ACD-C903-D6E1F2565DE1}"/>
              </a:ext>
            </a:extLst>
          </p:cNvPr>
          <p:cNvPicPr>
            <a:picLocks noChangeAspect="1"/>
          </p:cNvPicPr>
          <p:nvPr/>
        </p:nvPicPr>
        <p:blipFill rotWithShape="1">
          <a:blip r:embed="rId6">
            <a:extLst>
              <a:ext uri="{28A0092B-C50C-407E-A947-70E740481C1C}">
                <a14:useLocalDpi xmlns:a14="http://schemas.microsoft.com/office/drawing/2010/main" val="0"/>
              </a:ext>
            </a:extLst>
          </a:blip>
          <a:srcRect l="66850" t="240" r="5653" b="1224"/>
          <a:stretch/>
        </p:blipFill>
        <p:spPr>
          <a:xfrm>
            <a:off x="1026746" y="8588822"/>
            <a:ext cx="366858" cy="366858"/>
          </a:xfrm>
          <a:prstGeom prst="rect">
            <a:avLst/>
          </a:prstGeom>
          <a:ln w="19050">
            <a:solidFill>
              <a:schemeClr val="bg1">
                <a:lumMod val="75000"/>
              </a:schemeClr>
            </a:solidFill>
          </a:ln>
        </p:spPr>
      </p:pic>
    </p:spTree>
    <p:extLst>
      <p:ext uri="{BB962C8B-B14F-4D97-AF65-F5344CB8AC3E}">
        <p14:creationId xmlns:p14="http://schemas.microsoft.com/office/powerpoint/2010/main" val="3290460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31D0651-48AD-28F9-775B-79033525516C}"/>
              </a:ext>
            </a:extLst>
          </p:cNvPr>
          <p:cNvSpPr>
            <a:spLocks noGrp="1"/>
          </p:cNvSpPr>
          <p:nvPr>
            <p:ph idx="1"/>
          </p:nvPr>
        </p:nvSpPr>
        <p:spPr>
          <a:xfrm>
            <a:off x="471488" y="1059481"/>
            <a:ext cx="5915025" cy="2093843"/>
          </a:xfrm>
        </p:spPr>
        <p:txBody>
          <a:bodyPr>
            <a:spAutoFit/>
          </a:bodyPr>
          <a:lstStyle/>
          <a:p>
            <a:pPr marL="0" indent="0">
              <a:buNone/>
            </a:pPr>
            <a:r>
              <a:rPr lang="ja-JP" altLang="en-US" sz="1000" b="0"/>
              <a:t>キンクラでは、勤続年数に応じた通常の有休付与設定を行う「有給休暇設定」、夏季休暇や結婚・出産・介護休暇等の特別休暇の設定を行う「特別休暇設定」のほかに、手動での有休の付与を行う「休暇付与機能」があります。</a:t>
            </a:r>
          </a:p>
          <a:p>
            <a:pPr marL="0" indent="0">
              <a:buNone/>
            </a:pPr>
            <a:endParaRPr lang="ja-JP" altLang="en-US" sz="1000" b="0"/>
          </a:p>
          <a:p>
            <a:pPr marL="0" indent="0">
              <a:buNone/>
            </a:pPr>
            <a:r>
              <a:rPr lang="ja-JP" altLang="en-US" sz="1000" b="0"/>
              <a:t>社員の登録直後は有休が付与されていない為手動での付与が必要です。</a:t>
            </a:r>
          </a:p>
          <a:p>
            <a:pPr marL="0" indent="0">
              <a:buNone/>
            </a:pPr>
            <a:r>
              <a:rPr lang="ja-JP" altLang="en-US" sz="1000" b="0"/>
              <a:t>必要に応じて「休暇付与」から有給休暇、特別休暇の付与を行います。</a:t>
            </a:r>
          </a:p>
          <a:p>
            <a:pPr marL="0" indent="0">
              <a:buNone/>
            </a:pPr>
            <a:endParaRPr lang="ja-JP" altLang="en-US" sz="1000" b="0"/>
          </a:p>
          <a:p>
            <a:pPr marL="0" indent="0">
              <a:buNone/>
            </a:pPr>
            <a:r>
              <a:rPr lang="ja-JP" altLang="en-US" sz="1000" b="0"/>
              <a:t>キンクラにアクセス後、画面上部の</a:t>
            </a:r>
            <a:r>
              <a:rPr lang="en-US" altLang="ja-JP" sz="1000" b="0" dirty="0"/>
              <a:t>『</a:t>
            </a:r>
            <a:r>
              <a:rPr lang="ja-JP" altLang="en-US" sz="1000" b="0"/>
              <a:t>システム設定</a:t>
            </a:r>
            <a:r>
              <a:rPr lang="en-US" altLang="ja-JP" sz="1000" b="0" dirty="0"/>
              <a:t>』</a:t>
            </a:r>
            <a:r>
              <a:rPr lang="ja-JP" altLang="en-US" sz="1000" b="0"/>
              <a:t>ボタンをクリックします。</a:t>
            </a:r>
          </a:p>
          <a:p>
            <a:pPr marL="0" indent="0">
              <a:buNone/>
            </a:pPr>
            <a:r>
              <a:rPr lang="ja-JP" altLang="en-US" sz="1000" b="0"/>
              <a:t>表示されたシステム設定サイドメニューまたはシステム設定一覧から</a:t>
            </a:r>
            <a:r>
              <a:rPr lang="en-US" altLang="ja-JP" sz="1000" b="0" dirty="0"/>
              <a:t>『</a:t>
            </a:r>
            <a:r>
              <a:rPr lang="ja-JP" altLang="en-US" sz="1000" b="0"/>
              <a:t>休暇付与</a:t>
            </a:r>
            <a:r>
              <a:rPr lang="en-US" altLang="ja-JP" sz="1000" b="0" dirty="0"/>
              <a:t>』</a:t>
            </a:r>
            <a:r>
              <a:rPr lang="ja-JP" altLang="en-US" sz="1000" b="0"/>
              <a:t>ボタンをクリックし、休暇付与画面を開きます。</a:t>
            </a:r>
          </a:p>
        </p:txBody>
      </p:sp>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18</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55" name="コンテンツ プレースホルダー 3">
            <a:extLst>
              <a:ext uri="{FF2B5EF4-FFF2-40B4-BE49-F238E27FC236}">
                <a16:creationId xmlns:a16="http://schemas.microsoft.com/office/drawing/2014/main" id="{E697C07D-829D-9447-371F-5300C3C4FBF1}"/>
              </a:ext>
            </a:extLst>
          </p:cNvPr>
          <p:cNvSpPr txBox="1">
            <a:spLocks/>
          </p:cNvSpPr>
          <p:nvPr/>
        </p:nvSpPr>
        <p:spPr>
          <a:xfrm>
            <a:off x="471489" y="3798168"/>
            <a:ext cx="3249906" cy="4474815"/>
          </a:xfrm>
          <a:prstGeom prst="rect">
            <a:avLst/>
          </a:prstGeom>
        </p:spPr>
        <p:txBody>
          <a:bodyPr vert="horz" wrap="square" lIns="91440" tIns="45720" rIns="91440" bIns="45720" rtlCol="0">
            <a:sp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228600" indent="-228600">
              <a:buFont typeface="+mj-lt"/>
              <a:buAutoNum type="arabicPeriod"/>
            </a:pPr>
            <a:r>
              <a:rPr lang="ja-JP" altLang="en-US" sz="900" b="0"/>
              <a:t>休暇種別を選択します。</a:t>
            </a:r>
          </a:p>
          <a:p>
            <a:pPr marL="228600" indent="-228600">
              <a:buFont typeface="+mj-lt"/>
              <a:buAutoNum type="arabicPeriod"/>
            </a:pPr>
            <a:r>
              <a:rPr lang="ja-JP" altLang="en-US" sz="900" b="0"/>
              <a:t>付与日数を入力します。</a:t>
            </a:r>
          </a:p>
          <a:p>
            <a:pPr marL="228600" indent="-228600">
              <a:lnSpc>
                <a:spcPts val="1180"/>
              </a:lnSpc>
              <a:buFont typeface="+mj-lt"/>
              <a:buAutoNum type="arabicPeriod"/>
            </a:pPr>
            <a:r>
              <a:rPr lang="ja-JP" altLang="en-US" sz="900" b="0"/>
              <a:t>付与対象者を選択します。個人単位で選択する場合は「社員を選択して休暇付与」、</a:t>
            </a:r>
            <a:br>
              <a:rPr lang="en-US" altLang="ja-JP" sz="900" b="0" dirty="0"/>
            </a:br>
            <a:r>
              <a:rPr lang="ja-JP" altLang="en-US" sz="900" b="0"/>
              <a:t>グループ単位で対象を選択する場合は「グループを選択して休暇付与」をプルダウンで選択後、</a:t>
            </a:r>
            <a:br>
              <a:rPr lang="en-US" altLang="ja-JP" sz="900" b="0" dirty="0"/>
            </a:br>
            <a:r>
              <a:rPr lang="ja-JP" altLang="en-US" sz="900" b="0"/>
              <a:t>「対象者選択」ボタンをクリックし、対象社員</a:t>
            </a:r>
            <a:r>
              <a:rPr lang="en-US" altLang="ja-JP" sz="900" b="0" dirty="0"/>
              <a:t>/</a:t>
            </a:r>
            <a:r>
              <a:rPr lang="ja-JP" altLang="en-US" sz="900" b="0"/>
              <a:t>グループを選択します。</a:t>
            </a:r>
            <a:br>
              <a:rPr lang="en-US" altLang="ja-JP" sz="900" b="0" dirty="0"/>
            </a:br>
            <a:r>
              <a:rPr lang="ja-JP" altLang="en-US" sz="900" b="0">
                <a:solidFill>
                  <a:schemeClr val="tx1">
                    <a:lumMod val="50000"/>
                    <a:lumOff val="50000"/>
                  </a:schemeClr>
                </a:solidFill>
              </a:rPr>
              <a:t>対象社員</a:t>
            </a:r>
            <a:r>
              <a:rPr lang="en-US" altLang="ja-JP" sz="900" b="0" dirty="0">
                <a:solidFill>
                  <a:schemeClr val="tx1">
                    <a:lumMod val="50000"/>
                    <a:lumOff val="50000"/>
                  </a:schemeClr>
                </a:solidFill>
              </a:rPr>
              <a:t>/</a:t>
            </a:r>
            <a:r>
              <a:rPr lang="ja-JP" altLang="en-US" sz="900" b="0">
                <a:solidFill>
                  <a:schemeClr val="tx1">
                    <a:lumMod val="50000"/>
                    <a:lumOff val="50000"/>
                  </a:schemeClr>
                </a:solidFill>
              </a:rPr>
              <a:t>グループはフィルターで絞り込んだり、チェックボックスにチェックをつけることで複数選択可能です。</a:t>
            </a:r>
          </a:p>
          <a:p>
            <a:pPr marL="228600" indent="-228600">
              <a:lnSpc>
                <a:spcPts val="1180"/>
              </a:lnSpc>
              <a:buFont typeface="+mj-lt"/>
              <a:buAutoNum type="arabicPeriod"/>
            </a:pPr>
            <a:r>
              <a:rPr lang="ja-JP" altLang="en-US" sz="900" b="0"/>
              <a:t>付与日を「即時付与」「指定日に付与」から選択し、指定日に付与する場合は付与日を選択します。</a:t>
            </a:r>
          </a:p>
          <a:p>
            <a:pPr marL="228600" indent="-228600">
              <a:lnSpc>
                <a:spcPct val="100000"/>
              </a:lnSpc>
              <a:buFont typeface="+mj-lt"/>
              <a:buAutoNum type="arabicPeriod"/>
            </a:pPr>
            <a:r>
              <a:rPr lang="ja-JP" altLang="en-US" sz="900" b="0"/>
              <a:t>利用開始日を選択します。「付与と同時に利用可能」もしくは「指定日から利用可能」を選択し、指定日に利用可能にする場合は利用開始日の指定を行います</a:t>
            </a:r>
            <a:br>
              <a:rPr lang="en-US" altLang="ja-JP" sz="300" b="0" dirty="0"/>
            </a:br>
            <a:br>
              <a:rPr lang="en-US" altLang="ja-JP" sz="300" b="0" dirty="0"/>
            </a:br>
            <a:br>
              <a:rPr lang="en-US" altLang="ja-JP" sz="200" b="0" dirty="0"/>
            </a:br>
            <a:r>
              <a:rPr lang="ja-JP" altLang="en-US" sz="900" b="0"/>
              <a:t>夏季休暇など、「◯月◯日から使用できるようにしたい」等、</a:t>
            </a:r>
            <a:r>
              <a:rPr lang="en-US" altLang="ja-JP" sz="900" b="0" dirty="0"/>
              <a:t>『</a:t>
            </a:r>
            <a:r>
              <a:rPr lang="ja-JP" altLang="en-US" sz="900" b="0"/>
              <a:t>付与は予めに行って、利用開始日からでないと使えない</a:t>
            </a:r>
            <a:r>
              <a:rPr lang="en-US" altLang="ja-JP" sz="900" b="0" dirty="0"/>
              <a:t>』</a:t>
            </a:r>
            <a:r>
              <a:rPr lang="ja-JP" altLang="en-US" sz="900" b="0"/>
              <a:t>場合に便利です。</a:t>
            </a:r>
          </a:p>
          <a:p>
            <a:pPr marL="228600" indent="-228600">
              <a:lnSpc>
                <a:spcPts val="1180"/>
              </a:lnSpc>
              <a:buFont typeface="+mj-lt"/>
              <a:buAutoNum type="arabicPeriod"/>
            </a:pPr>
            <a:r>
              <a:rPr lang="ja-JP" altLang="en-US" sz="900" b="0"/>
              <a:t>有効期限を設定します。</a:t>
            </a:r>
          </a:p>
          <a:p>
            <a:pPr marL="228600" indent="-228600">
              <a:lnSpc>
                <a:spcPts val="1180"/>
              </a:lnSpc>
              <a:buFont typeface="+mj-lt"/>
              <a:buAutoNum type="arabicPeriod"/>
            </a:pPr>
            <a:r>
              <a:rPr lang="ja-JP" altLang="en-US" sz="900" b="0"/>
              <a:t>上記の入力が完了しましたら「休暇付与」ボタンをクリックして休暇の手動付与は完了です。</a:t>
            </a:r>
            <a:br>
              <a:rPr lang="en-US" altLang="ja-JP" sz="900" b="0" dirty="0"/>
            </a:br>
            <a:br>
              <a:rPr lang="en-US" altLang="ja-JP" sz="900" b="0" dirty="0"/>
            </a:br>
            <a:r>
              <a:rPr lang="ja-JP" altLang="en-US" sz="900" b="0"/>
              <a:t>「休暇付与」ボタンの下の「休暇付与履歴」から休暇付与の履歴を確認することができます。</a:t>
            </a:r>
          </a:p>
        </p:txBody>
      </p:sp>
      <p:sp>
        <p:nvSpPr>
          <p:cNvPr id="2" name="グラフィックス 19">
            <a:extLst>
              <a:ext uri="{FF2B5EF4-FFF2-40B4-BE49-F238E27FC236}">
                <a16:creationId xmlns:a16="http://schemas.microsoft.com/office/drawing/2014/main" id="{679D83FE-0B92-FB7F-90CA-3CE97B28841D}"/>
              </a:ext>
            </a:extLst>
          </p:cNvPr>
          <p:cNvSpPr/>
          <p:nvPr/>
        </p:nvSpPr>
        <p:spPr>
          <a:xfrm>
            <a:off x="471488" y="526221"/>
            <a:ext cx="4239166"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lstStyle/>
          <a:p>
            <a:r>
              <a:rPr lang="ja-JP" altLang="en-US" b="1" i="0">
                <a:solidFill>
                  <a:schemeClr val="bg1"/>
                </a:solidFill>
                <a:effectLst/>
                <a:latin typeface="??"/>
              </a:rPr>
              <a:t>休暇付与</a:t>
            </a:r>
            <a:endParaRPr lang="ja-JP" altLang="en-US" b="1" dirty="0">
              <a:solidFill>
                <a:schemeClr val="bg1"/>
              </a:solidFill>
            </a:endParaRPr>
          </a:p>
        </p:txBody>
      </p:sp>
      <p:grpSp>
        <p:nvGrpSpPr>
          <p:cNvPr id="3" name="グループ化 2">
            <a:extLst>
              <a:ext uri="{FF2B5EF4-FFF2-40B4-BE49-F238E27FC236}">
                <a16:creationId xmlns:a16="http://schemas.microsoft.com/office/drawing/2014/main" id="{1C275E5D-E9B6-D54D-637B-A3B81611549E}"/>
              </a:ext>
            </a:extLst>
          </p:cNvPr>
          <p:cNvGrpSpPr/>
          <p:nvPr/>
        </p:nvGrpSpPr>
        <p:grpSpPr>
          <a:xfrm>
            <a:off x="481566" y="3326584"/>
            <a:ext cx="5904947" cy="307777"/>
            <a:chOff x="481566" y="967740"/>
            <a:chExt cx="5904947" cy="307777"/>
          </a:xfrm>
        </p:grpSpPr>
        <p:sp>
          <p:nvSpPr>
            <p:cNvPr id="5" name="テキスト ボックス 4">
              <a:extLst>
                <a:ext uri="{FF2B5EF4-FFF2-40B4-BE49-F238E27FC236}">
                  <a16:creationId xmlns:a16="http://schemas.microsoft.com/office/drawing/2014/main" id="{A41421CC-4806-078B-F187-22B19997AC66}"/>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a:t>社員へ手動で休暇付与を行う</a:t>
              </a:r>
              <a:endParaRPr kumimoji="1" lang="ja-JP" altLang="en-US" sz="1600" b="1" dirty="0"/>
            </a:p>
          </p:txBody>
        </p:sp>
        <p:cxnSp>
          <p:nvCxnSpPr>
            <p:cNvPr id="7" name="直線コネクタ 6">
              <a:extLst>
                <a:ext uri="{FF2B5EF4-FFF2-40B4-BE49-F238E27FC236}">
                  <a16:creationId xmlns:a16="http://schemas.microsoft.com/office/drawing/2014/main" id="{13F61E84-335C-42B0-D262-319242F2A924}"/>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9" name="図 8">
            <a:extLst>
              <a:ext uri="{FF2B5EF4-FFF2-40B4-BE49-F238E27FC236}">
                <a16:creationId xmlns:a16="http://schemas.microsoft.com/office/drawing/2014/main" id="{01C824DF-8C52-D181-5640-508F8A58068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907663" y="3807621"/>
            <a:ext cx="2363723" cy="1858272"/>
          </a:xfrm>
          <a:prstGeom prst="rect">
            <a:avLst/>
          </a:prstGeom>
          <a:ln w="19050">
            <a:solidFill>
              <a:schemeClr val="bg1">
                <a:lumMod val="75000"/>
              </a:schemeClr>
            </a:solidFill>
          </a:ln>
        </p:spPr>
      </p:pic>
    </p:spTree>
    <p:extLst>
      <p:ext uri="{BB962C8B-B14F-4D97-AF65-F5344CB8AC3E}">
        <p14:creationId xmlns:p14="http://schemas.microsoft.com/office/powerpoint/2010/main" val="4230543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9881F530-2F36-3611-E01F-9CD704B90839}"/>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4" name="スライド番号プレースホルダー 3">
            <a:extLst>
              <a:ext uri="{FF2B5EF4-FFF2-40B4-BE49-F238E27FC236}">
                <a16:creationId xmlns:a16="http://schemas.microsoft.com/office/drawing/2014/main" id="{F0E35507-0481-BCBD-7D28-7189F45592AD}"/>
              </a:ext>
            </a:extLst>
          </p:cNvPr>
          <p:cNvSpPr>
            <a:spLocks noGrp="1"/>
          </p:cNvSpPr>
          <p:nvPr>
            <p:ph type="sldNum" sz="quarter" idx="12"/>
          </p:nvPr>
        </p:nvSpPr>
        <p:spPr/>
        <p:txBody>
          <a:bodyPr/>
          <a:lstStyle/>
          <a:p>
            <a:fld id="{EA679865-3015-46FE-BF55-6D5697F8D5B7}" type="slidenum">
              <a:rPr kumimoji="1" lang="ja-JP" altLang="en-US" smtClean="0"/>
              <a:pPr/>
              <a:t>19</a:t>
            </a:fld>
            <a:endParaRPr kumimoji="1" lang="ja-JP" altLang="en-US" dirty="0"/>
          </a:p>
        </p:txBody>
      </p:sp>
      <p:grpSp>
        <p:nvGrpSpPr>
          <p:cNvPr id="5" name="グループ化 4">
            <a:extLst>
              <a:ext uri="{FF2B5EF4-FFF2-40B4-BE49-F238E27FC236}">
                <a16:creationId xmlns:a16="http://schemas.microsoft.com/office/drawing/2014/main" id="{A25FCE89-501C-D43B-7674-8739F7EF26CF}"/>
              </a:ext>
            </a:extLst>
          </p:cNvPr>
          <p:cNvGrpSpPr/>
          <p:nvPr/>
        </p:nvGrpSpPr>
        <p:grpSpPr>
          <a:xfrm>
            <a:off x="481566" y="606669"/>
            <a:ext cx="5904947" cy="307777"/>
            <a:chOff x="481566" y="967740"/>
            <a:chExt cx="5904947" cy="307777"/>
          </a:xfrm>
        </p:grpSpPr>
        <p:sp>
          <p:nvSpPr>
            <p:cNvPr id="6" name="テキスト ボックス 5">
              <a:extLst>
                <a:ext uri="{FF2B5EF4-FFF2-40B4-BE49-F238E27FC236}">
                  <a16:creationId xmlns:a16="http://schemas.microsoft.com/office/drawing/2014/main" id="{2E4D2642-B269-C7C6-E4C7-FD2EBCECB479}"/>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a:t>特別休暇を設定する</a:t>
              </a:r>
              <a:endParaRPr kumimoji="1" lang="ja-JP" altLang="en-US" sz="1600" b="1" dirty="0"/>
            </a:p>
          </p:txBody>
        </p:sp>
        <p:cxnSp>
          <p:nvCxnSpPr>
            <p:cNvPr id="7" name="直線コネクタ 6">
              <a:extLst>
                <a:ext uri="{FF2B5EF4-FFF2-40B4-BE49-F238E27FC236}">
                  <a16:creationId xmlns:a16="http://schemas.microsoft.com/office/drawing/2014/main" id="{C1DE73B0-25B2-A0CD-21BA-FC3AE02CF3A0}"/>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0" name="コンテンツ プレースホルダー 3">
            <a:extLst>
              <a:ext uri="{FF2B5EF4-FFF2-40B4-BE49-F238E27FC236}">
                <a16:creationId xmlns:a16="http://schemas.microsoft.com/office/drawing/2014/main" id="{B0FCA735-F580-52BA-EEF1-74E7E832B3FE}"/>
              </a:ext>
            </a:extLst>
          </p:cNvPr>
          <p:cNvSpPr txBox="1">
            <a:spLocks/>
          </p:cNvSpPr>
          <p:nvPr/>
        </p:nvSpPr>
        <p:spPr>
          <a:xfrm>
            <a:off x="471488" y="2313324"/>
            <a:ext cx="3249906" cy="4896212"/>
          </a:xfrm>
          <a:prstGeom prst="rect">
            <a:avLst/>
          </a:prstGeom>
        </p:spPr>
        <p:txBody>
          <a:bodyPr vert="horz" wrap="square" lIns="91440" tIns="45720" rIns="91440" bIns="45720" rtlCol="0">
            <a:sp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000"/>
              <a:t>特別休暇を新しく追加する</a:t>
            </a:r>
            <a:endParaRPr lang="en-US" altLang="ja-JP" sz="1000" dirty="0"/>
          </a:p>
          <a:p>
            <a:pPr marL="228600" indent="-228600">
              <a:buFont typeface="+mj-lt"/>
              <a:buAutoNum type="arabicPeriod"/>
            </a:pPr>
            <a:r>
              <a:rPr lang="ja-JP" altLang="en-US" sz="900" b="0"/>
              <a:t>特別休暇設定画面上部の「新規追加」ボタンをクリックします。</a:t>
            </a:r>
          </a:p>
          <a:p>
            <a:pPr marL="228600" indent="-228600">
              <a:buFont typeface="+mj-lt"/>
              <a:buAutoNum type="arabicPeriod"/>
            </a:pPr>
            <a:r>
              <a:rPr lang="ja-JP" altLang="en-US" sz="900" b="0"/>
              <a:t>必要事項を入力し、すべての項目の入力が完了したら、</a:t>
            </a:r>
            <a:r>
              <a:rPr lang="en-US" altLang="ja-JP" sz="900" b="0" dirty="0"/>
              <a:t>『</a:t>
            </a:r>
            <a:r>
              <a:rPr lang="ja-JP" altLang="en-US" sz="900" b="0"/>
              <a:t>追加</a:t>
            </a:r>
            <a:r>
              <a:rPr lang="en-US" altLang="ja-JP" sz="900" b="0" dirty="0"/>
              <a:t>』</a:t>
            </a:r>
            <a:r>
              <a:rPr lang="ja-JP" altLang="en-US" sz="900" b="0"/>
              <a:t>ボタンをクリックして特別休暇の追加を完了します。</a:t>
            </a:r>
            <a:endParaRPr lang="en-US" altLang="ja-JP" sz="900" b="0" dirty="0"/>
          </a:p>
          <a:p>
            <a:pPr marL="228600" lvl="1" indent="0">
              <a:buNone/>
            </a:pPr>
            <a:r>
              <a:rPr lang="ja-JP" altLang="en-US" sz="900" b="1"/>
              <a:t>特別休暇名</a:t>
            </a:r>
            <a:r>
              <a:rPr lang="ja-JP" altLang="en-US" sz="900" b="0"/>
              <a:t>：追加する休暇の名称を入力します。</a:t>
            </a:r>
            <a:endParaRPr lang="en-US" altLang="ja-JP" sz="900" b="0" dirty="0"/>
          </a:p>
          <a:p>
            <a:pPr marL="228600" lvl="1" indent="0">
              <a:buNone/>
            </a:pPr>
            <a:r>
              <a:rPr lang="ja-JP" altLang="en-US" sz="900" b="1"/>
              <a:t>表示順</a:t>
            </a:r>
            <a:r>
              <a:rPr lang="ja-JP" altLang="en-US" sz="900" b="0"/>
              <a:t>：特別休暇の表示順を入力します。数値が大きいほど上位に表示されます。</a:t>
            </a:r>
            <a:endParaRPr lang="en-US" altLang="ja-JP" sz="900" b="0" dirty="0"/>
          </a:p>
          <a:p>
            <a:pPr marL="228600" lvl="1" indent="0">
              <a:buNone/>
            </a:pPr>
            <a:r>
              <a:rPr lang="ja-JP" altLang="en-US" sz="900" b="1"/>
              <a:t>休暇取得の上限設定</a:t>
            </a:r>
            <a:r>
              <a:rPr lang="ja-JP" altLang="en-US" sz="900" b="0"/>
              <a:t>：休暇取得数を制限する「減算管理方式」または制限しない「加算管理方式」を選択します。減算管理方式を選択すると、この休暇を取得するためには休暇の付与が必要です。</a:t>
            </a:r>
            <a:endParaRPr lang="en-US" altLang="ja-JP" sz="900" dirty="0"/>
          </a:p>
          <a:p>
            <a:pPr marL="228600" lvl="1" indent="0">
              <a:buNone/>
            </a:pPr>
            <a:r>
              <a:rPr lang="ja-JP" altLang="en-US" sz="900" b="1"/>
              <a:t>付与条件</a:t>
            </a:r>
            <a:r>
              <a:rPr lang="ja-JP" altLang="en-US" sz="900" b="0"/>
              <a:t>：「自動付与しない」「年月日を指定して付与」「毎年付与」「毎月付与」「入社時に付与」から選択します。加算管理方式に設定している場合は設定できません。</a:t>
            </a:r>
          </a:p>
          <a:p>
            <a:pPr marL="228600" lvl="1" indent="0">
              <a:buNone/>
            </a:pPr>
            <a:r>
              <a:rPr lang="ja-JP" altLang="en-US" sz="900" b="1"/>
              <a:t>付与日数</a:t>
            </a:r>
            <a:r>
              <a:rPr lang="ja-JP" altLang="en-US" sz="900" b="0"/>
              <a:t>：休暇が付与される際の付与日数を設定します。加算管理方式に設定している場合は設定できません。</a:t>
            </a:r>
          </a:p>
          <a:p>
            <a:pPr marL="228600" lvl="1" indent="0">
              <a:buNone/>
            </a:pPr>
            <a:r>
              <a:rPr lang="ja-JP" altLang="en-US" sz="900" b="1"/>
              <a:t>有効期限</a:t>
            </a:r>
            <a:r>
              <a:rPr lang="ja-JP" altLang="en-US" sz="900" b="0"/>
              <a:t>：特別休暇の有効期限を設定します。加算管理方式の場合は取得数のリセット条件の設定になります。</a:t>
            </a:r>
          </a:p>
          <a:p>
            <a:pPr marL="228600" lvl="1" indent="0">
              <a:buNone/>
            </a:pPr>
            <a:r>
              <a:rPr lang="ja-JP" altLang="en-US" sz="900" b="1"/>
              <a:t>有給区分</a:t>
            </a:r>
            <a:r>
              <a:rPr lang="ja-JP" altLang="en-US" sz="900" b="0"/>
              <a:t>：特別休暇の有給区分を選択します。</a:t>
            </a:r>
          </a:p>
          <a:p>
            <a:pPr marL="228600" lvl="1" indent="0">
              <a:buNone/>
            </a:pPr>
            <a:r>
              <a:rPr lang="ja-JP" altLang="en-US" sz="900" b="1"/>
              <a:t>時間単位の取得</a:t>
            </a:r>
            <a:r>
              <a:rPr lang="ja-JP" altLang="en-US" sz="900" b="0"/>
              <a:t>：特別休暇を時間単位で取得できるかどうかを選択します。</a:t>
            </a:r>
          </a:p>
          <a:p>
            <a:pPr marL="228600" lvl="1" indent="0">
              <a:buNone/>
            </a:pPr>
            <a:r>
              <a:rPr lang="ja-JP" altLang="en-US" sz="900" b="1"/>
              <a:t>添付ファイル</a:t>
            </a:r>
            <a:r>
              <a:rPr lang="ja-JP" altLang="en-US" sz="900" b="0"/>
              <a:t>：特別休暇の申請時のファイル添付を必須とするかを選択します。</a:t>
            </a:r>
          </a:p>
          <a:p>
            <a:pPr marL="228600" lvl="1" indent="0">
              <a:buNone/>
            </a:pPr>
            <a:r>
              <a:rPr lang="ja-JP" altLang="en-US" sz="900" b="1"/>
              <a:t>有給算出設定</a:t>
            </a:r>
            <a:r>
              <a:rPr lang="ja-JP" altLang="en-US" sz="900" b="0"/>
              <a:t>：有給利用時に出勤率算出に含めるかどうかを選択します。</a:t>
            </a:r>
          </a:p>
        </p:txBody>
      </p:sp>
      <p:pic>
        <p:nvPicPr>
          <p:cNvPr id="36" name="図 35">
            <a:extLst>
              <a:ext uri="{FF2B5EF4-FFF2-40B4-BE49-F238E27FC236}">
                <a16:creationId xmlns:a16="http://schemas.microsoft.com/office/drawing/2014/main" id="{11FA8139-E5A3-1FBA-D528-F93D093DCC8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21394" y="3234544"/>
            <a:ext cx="2386875" cy="2254003"/>
          </a:xfrm>
          <a:prstGeom prst="rect">
            <a:avLst/>
          </a:prstGeom>
          <a:ln w="19050">
            <a:solidFill>
              <a:schemeClr val="bg1">
                <a:lumMod val="75000"/>
              </a:schemeClr>
            </a:solidFill>
          </a:ln>
        </p:spPr>
      </p:pic>
      <p:sp>
        <p:nvSpPr>
          <p:cNvPr id="2" name="コンテンツ プレースホルダー 3">
            <a:extLst>
              <a:ext uri="{FF2B5EF4-FFF2-40B4-BE49-F238E27FC236}">
                <a16:creationId xmlns:a16="http://schemas.microsoft.com/office/drawing/2014/main" id="{CDAD1FEE-D612-7DB6-39DF-00FC70862803}"/>
              </a:ext>
            </a:extLst>
          </p:cNvPr>
          <p:cNvSpPr>
            <a:spLocks noGrp="1"/>
          </p:cNvSpPr>
          <p:nvPr>
            <p:ph idx="1"/>
          </p:nvPr>
        </p:nvSpPr>
        <p:spPr>
          <a:xfrm>
            <a:off x="471488" y="1059481"/>
            <a:ext cx="5915025" cy="1129476"/>
          </a:xfrm>
        </p:spPr>
        <p:txBody>
          <a:bodyPr>
            <a:spAutoFit/>
          </a:bodyPr>
          <a:lstStyle/>
          <a:p>
            <a:pPr marL="0" indent="0">
              <a:buNone/>
            </a:pPr>
            <a:r>
              <a:rPr lang="ja-JP" altLang="en-US" sz="1000" b="0"/>
              <a:t>特別休暇は法定休暇とは異なる福利厚生として提供されるもので、夏季休暇や結婚・出産・介護休暇などが含まれます。会社の福利厚生に応じて追加してください。</a:t>
            </a:r>
          </a:p>
          <a:p>
            <a:pPr marL="0" indent="0">
              <a:buNone/>
            </a:pPr>
            <a:r>
              <a:rPr lang="ja-JP" altLang="en-US" sz="1000" b="0"/>
              <a:t>キンクラでは、特別休暇設定機能で特別休暇の追加・管理を行うことができます。</a:t>
            </a:r>
            <a:endParaRPr lang="en-US" altLang="ja-JP" sz="1000" b="0" dirty="0"/>
          </a:p>
          <a:p>
            <a:pPr marL="0" indent="0">
              <a:buNone/>
            </a:pPr>
            <a:r>
              <a:rPr lang="ja-JP" altLang="en-US" sz="1000" b="0"/>
              <a:t>キンクラにアクセスし、画面上部の</a:t>
            </a:r>
            <a:r>
              <a:rPr lang="en-US" altLang="ja-JP" sz="1000" b="0" dirty="0"/>
              <a:t>『</a:t>
            </a:r>
            <a:r>
              <a:rPr lang="ja-JP" altLang="en-US" sz="1000" b="0"/>
              <a:t>システム設定</a:t>
            </a:r>
            <a:r>
              <a:rPr lang="en-US" altLang="ja-JP" sz="1000" b="0" dirty="0"/>
              <a:t>』</a:t>
            </a:r>
            <a:r>
              <a:rPr lang="ja-JP" altLang="en-US" sz="1000" b="0"/>
              <a:t>ボタンをクリックします。</a:t>
            </a:r>
            <a:br>
              <a:rPr lang="en-US" altLang="ja-JP" sz="1000" b="0" dirty="0"/>
            </a:br>
            <a:r>
              <a:rPr lang="ja-JP" altLang="en-US" sz="1000" b="0"/>
              <a:t>次に、システム設定サイドメニューまたはシステム設定一覧から</a:t>
            </a:r>
            <a:r>
              <a:rPr lang="en-US" altLang="ja-JP" sz="1000" b="0" dirty="0"/>
              <a:t>『</a:t>
            </a:r>
            <a:r>
              <a:rPr lang="ja-JP" altLang="en-US" sz="1000" b="0"/>
              <a:t>特別休暇設定</a:t>
            </a:r>
            <a:r>
              <a:rPr lang="en-US" altLang="ja-JP" sz="1000" b="0" dirty="0"/>
              <a:t>』</a:t>
            </a:r>
            <a:r>
              <a:rPr lang="ja-JP" altLang="en-US" sz="1000" b="0"/>
              <a:t>ボタンをクリックして、休暇付与画面を開きます。</a:t>
            </a:r>
          </a:p>
        </p:txBody>
      </p:sp>
      <p:pic>
        <p:nvPicPr>
          <p:cNvPr id="13" name="図 12">
            <a:extLst>
              <a:ext uri="{FF2B5EF4-FFF2-40B4-BE49-F238E27FC236}">
                <a16:creationId xmlns:a16="http://schemas.microsoft.com/office/drawing/2014/main" id="{A234D5AA-2FF3-5403-1E2E-897AED1D922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157749" y="2568740"/>
            <a:ext cx="1514164" cy="426142"/>
          </a:xfrm>
          <a:prstGeom prst="rect">
            <a:avLst/>
          </a:prstGeom>
          <a:ln w="19050">
            <a:solidFill>
              <a:schemeClr val="bg1">
                <a:lumMod val="75000"/>
              </a:schemeClr>
            </a:solidFill>
          </a:ln>
        </p:spPr>
      </p:pic>
      <p:sp>
        <p:nvSpPr>
          <p:cNvPr id="16" name="コンテンツ プレースホルダー 3">
            <a:extLst>
              <a:ext uri="{FF2B5EF4-FFF2-40B4-BE49-F238E27FC236}">
                <a16:creationId xmlns:a16="http://schemas.microsoft.com/office/drawing/2014/main" id="{717BDC73-2C77-E445-027F-F3D601E53A9A}"/>
              </a:ext>
            </a:extLst>
          </p:cNvPr>
          <p:cNvSpPr txBox="1">
            <a:spLocks/>
          </p:cNvSpPr>
          <p:nvPr/>
        </p:nvSpPr>
        <p:spPr>
          <a:xfrm>
            <a:off x="471488" y="7374422"/>
            <a:ext cx="3249906" cy="1162754"/>
          </a:xfrm>
          <a:prstGeom prst="rect">
            <a:avLst/>
          </a:prstGeom>
        </p:spPr>
        <p:txBody>
          <a:bodyPr vert="horz" wrap="square" lIns="91440" tIns="45720" rIns="91440" bIns="45720" rtlCol="0">
            <a:sp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000"/>
              <a:t>特別休暇を編集する</a:t>
            </a:r>
            <a:endParaRPr lang="en-US" altLang="ja-JP" sz="1000" dirty="0"/>
          </a:p>
          <a:p>
            <a:pPr marL="228600" indent="-228600">
              <a:buFont typeface="+mj-lt"/>
              <a:buAutoNum type="arabicPeriod"/>
            </a:pPr>
            <a:r>
              <a:rPr lang="ja-JP" altLang="en-US" sz="900" b="0"/>
              <a:t>特別休暇画面の一覧から編集を行う特別休暇の編集アイコン（鉛筆アイコン）をクリックします。</a:t>
            </a:r>
          </a:p>
          <a:p>
            <a:pPr marL="228600" indent="-228600">
              <a:buFont typeface="+mj-lt"/>
              <a:buAutoNum type="arabicPeriod"/>
            </a:pPr>
            <a:r>
              <a:rPr lang="ja-JP" altLang="en-US" sz="900" b="0"/>
              <a:t> 表示された画面で必要な情報を入力します。</a:t>
            </a:r>
          </a:p>
          <a:p>
            <a:pPr marL="228600" indent="-228600">
              <a:buFont typeface="+mj-lt"/>
              <a:buAutoNum type="arabicPeriod"/>
            </a:pPr>
            <a:r>
              <a:rPr lang="ja-JP" altLang="en-US" sz="900" b="0"/>
              <a:t> 「設定を保存」をクリックして特別休暇の編集は完了です。</a:t>
            </a:r>
          </a:p>
        </p:txBody>
      </p:sp>
      <p:pic>
        <p:nvPicPr>
          <p:cNvPr id="19" name="図 18">
            <a:extLst>
              <a:ext uri="{FF2B5EF4-FFF2-40B4-BE49-F238E27FC236}">
                <a16:creationId xmlns:a16="http://schemas.microsoft.com/office/drawing/2014/main" id="{D702C920-43B9-83C8-3165-0289345650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50903" y="7561689"/>
            <a:ext cx="1221010" cy="875441"/>
          </a:xfrm>
          <a:prstGeom prst="rect">
            <a:avLst/>
          </a:prstGeom>
          <a:ln w="19050">
            <a:solidFill>
              <a:schemeClr val="bg1">
                <a:lumMod val="75000"/>
              </a:schemeClr>
            </a:solidFill>
          </a:ln>
        </p:spPr>
      </p:pic>
      <p:sp>
        <p:nvSpPr>
          <p:cNvPr id="20" name="四角形: 角を丸くする 10">
            <a:extLst>
              <a:ext uri="{FF2B5EF4-FFF2-40B4-BE49-F238E27FC236}">
                <a16:creationId xmlns:a16="http://schemas.microsoft.com/office/drawing/2014/main" id="{92543607-AEED-69AA-B69F-081E7C7FC16E}"/>
              </a:ext>
            </a:extLst>
          </p:cNvPr>
          <p:cNvSpPr/>
          <p:nvPr/>
        </p:nvSpPr>
        <p:spPr>
          <a:xfrm>
            <a:off x="4468895" y="7909890"/>
            <a:ext cx="524463" cy="530661"/>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0292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2E1B9CC0-5555-D795-7DE9-A7B6B2D6235C}"/>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4" name="スライド番号プレースホルダー 3">
            <a:extLst>
              <a:ext uri="{FF2B5EF4-FFF2-40B4-BE49-F238E27FC236}">
                <a16:creationId xmlns:a16="http://schemas.microsoft.com/office/drawing/2014/main" id="{D1BD03DA-9DBB-06AC-8318-06AD005493C5}"/>
              </a:ext>
            </a:extLst>
          </p:cNvPr>
          <p:cNvSpPr>
            <a:spLocks noGrp="1"/>
          </p:cNvSpPr>
          <p:nvPr>
            <p:ph type="sldNum" sz="quarter" idx="12"/>
          </p:nvPr>
        </p:nvSpPr>
        <p:spPr/>
        <p:txBody>
          <a:bodyPr/>
          <a:lstStyle/>
          <a:p>
            <a:fld id="{EA679865-3015-46FE-BF55-6D5697F8D5B7}" type="slidenum">
              <a:rPr kumimoji="1" lang="ja-JP" altLang="en-US" smtClean="0"/>
              <a:pPr/>
              <a:t>2</a:t>
            </a:fld>
            <a:endParaRPr kumimoji="1" lang="ja-JP" altLang="en-US" dirty="0"/>
          </a:p>
        </p:txBody>
      </p:sp>
      <p:grpSp>
        <p:nvGrpSpPr>
          <p:cNvPr id="5" name="グループ化 4">
            <a:extLst>
              <a:ext uri="{FF2B5EF4-FFF2-40B4-BE49-F238E27FC236}">
                <a16:creationId xmlns:a16="http://schemas.microsoft.com/office/drawing/2014/main" id="{B57DEC29-44BF-E409-C0FC-68286E7F1E66}"/>
              </a:ext>
            </a:extLst>
          </p:cNvPr>
          <p:cNvGrpSpPr/>
          <p:nvPr/>
        </p:nvGrpSpPr>
        <p:grpSpPr>
          <a:xfrm>
            <a:off x="2674031" y="606669"/>
            <a:ext cx="1520018" cy="307777"/>
            <a:chOff x="481566" y="967740"/>
            <a:chExt cx="5904947" cy="307777"/>
          </a:xfrm>
        </p:grpSpPr>
        <p:sp>
          <p:nvSpPr>
            <p:cNvPr id="6" name="テキスト ボックス 5">
              <a:extLst>
                <a:ext uri="{FF2B5EF4-FFF2-40B4-BE49-F238E27FC236}">
                  <a16:creationId xmlns:a16="http://schemas.microsoft.com/office/drawing/2014/main" id="{0125FD4E-1609-CF5E-2423-04358F6ACCE3}"/>
                </a:ext>
              </a:extLst>
            </p:cNvPr>
            <p:cNvSpPr txBox="1"/>
            <p:nvPr/>
          </p:nvSpPr>
          <p:spPr>
            <a:xfrm>
              <a:off x="481566" y="967740"/>
              <a:ext cx="5894867" cy="307777"/>
            </a:xfrm>
            <a:prstGeom prst="rect">
              <a:avLst/>
            </a:prstGeom>
            <a:noFill/>
          </p:spPr>
          <p:txBody>
            <a:bodyPr wrap="square" rtlCol="0">
              <a:spAutoFit/>
            </a:bodyPr>
            <a:lstStyle/>
            <a:p>
              <a:pPr algn="ctr"/>
              <a:r>
                <a:rPr kumimoji="1" lang="ja-JP" altLang="en-US" sz="1400" b="1" dirty="0"/>
                <a:t>目次</a:t>
              </a:r>
              <a:endParaRPr kumimoji="1" lang="ja-JP" altLang="en-US" sz="1600" b="1" dirty="0"/>
            </a:p>
          </p:txBody>
        </p:sp>
        <p:cxnSp>
          <p:nvCxnSpPr>
            <p:cNvPr id="7" name="直線コネクタ 6">
              <a:extLst>
                <a:ext uri="{FF2B5EF4-FFF2-40B4-BE49-F238E27FC236}">
                  <a16:creationId xmlns:a16="http://schemas.microsoft.com/office/drawing/2014/main" id="{D1B1AB05-DA85-F6F0-C24E-B41552289153}"/>
                </a:ext>
              </a:extLst>
            </p:cNvPr>
            <p:cNvCxnSpPr>
              <a:cxnSpLocks/>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4" name="コンテンツ プレースホルダー 13">
            <a:extLst>
              <a:ext uri="{FF2B5EF4-FFF2-40B4-BE49-F238E27FC236}">
                <a16:creationId xmlns:a16="http://schemas.microsoft.com/office/drawing/2014/main" id="{F7BC2F18-5717-E447-6CF5-9F6BD21126D7}"/>
              </a:ext>
            </a:extLst>
          </p:cNvPr>
          <p:cNvSpPr>
            <a:spLocks noGrp="1"/>
          </p:cNvSpPr>
          <p:nvPr>
            <p:ph idx="1"/>
          </p:nvPr>
        </p:nvSpPr>
        <p:spPr>
          <a:xfrm>
            <a:off x="881000" y="1057771"/>
            <a:ext cx="5072760" cy="8262335"/>
          </a:xfrm>
        </p:spPr>
        <p:txBody>
          <a:bodyPr>
            <a:noAutofit/>
          </a:bodyPr>
          <a:lstStyle/>
          <a:p>
            <a:pPr marL="4716463" indent="-4716463">
              <a:lnSpc>
                <a:spcPct val="200000"/>
              </a:lnSpc>
              <a:spcBef>
                <a:spcPts val="300"/>
              </a:spcBef>
              <a:buNone/>
            </a:pPr>
            <a:r>
              <a:rPr lang="ja-JP" altLang="en-US" sz="1000" i="0" u="sng" strike="noStrike">
                <a:effectLst/>
                <a:uFill>
                  <a:solidFill>
                    <a:schemeClr val="bg1"/>
                  </a:solidFill>
                </a:uFill>
                <a:latin typeface="+mn-ea"/>
                <a:hlinkClick r:id="rId3" action="ppaction://hlinksldjump">
                  <a:extLst>
                    <a:ext uri="{A12FA001-AC4F-418D-AE19-62706E023703}">
                      <ahyp:hlinkClr xmlns:ahyp="http://schemas.microsoft.com/office/drawing/2018/hyperlinkcolor" val="tx"/>
                    </a:ext>
                  </a:extLst>
                </a:hlinkClick>
              </a:rPr>
              <a:t>従業員の追加・管理</a:t>
            </a:r>
            <a:r>
              <a:rPr lang="en-US" altLang="ja-JP" sz="1000" i="0" u="dotted" strike="noStrike" baseline="100000" dirty="0">
                <a:effectLst/>
                <a:uFill>
                  <a:solidFill>
                    <a:schemeClr val="bg1">
                      <a:lumMod val="75000"/>
                    </a:schemeClr>
                  </a:solidFill>
                </a:uFill>
                <a:latin typeface="+mn-ea"/>
                <a:hlinkClick r:id="rId3" action="ppaction://hlinksldjump">
                  <a:extLst>
                    <a:ext uri="{A12FA001-AC4F-418D-AE19-62706E023703}">
                      <ahyp:hlinkClr xmlns:ahyp="http://schemas.microsoft.com/office/drawing/2018/hyperlinkcolor" val="tx"/>
                    </a:ext>
                  </a:extLst>
                </a:hlinkClick>
              </a:rPr>
              <a:t>	</a:t>
            </a:r>
            <a:r>
              <a:rPr lang="en-US" altLang="ja-JP" sz="1000" i="0" u="sng" strike="noStrike" dirty="0">
                <a:effectLst/>
                <a:uFill>
                  <a:solidFill>
                    <a:schemeClr val="bg1"/>
                  </a:solidFill>
                </a:uFill>
                <a:latin typeface="+mn-ea"/>
                <a:hlinkClick r:id="rId3" action="ppaction://hlinksldjump">
                  <a:extLst>
                    <a:ext uri="{A12FA001-AC4F-418D-AE19-62706E023703}">
                      <ahyp:hlinkClr xmlns:ahyp="http://schemas.microsoft.com/office/drawing/2018/hyperlinkcolor" val="tx"/>
                    </a:ext>
                  </a:extLst>
                </a:hlinkClick>
              </a:rPr>
              <a:t> </a:t>
            </a:r>
            <a:r>
              <a:rPr lang="en-US" altLang="ja-JP" sz="1000" u="sng" dirty="0">
                <a:uFill>
                  <a:solidFill>
                    <a:schemeClr val="bg1"/>
                  </a:solidFill>
                </a:uFill>
                <a:latin typeface="+mn-ea"/>
                <a:hlinkClick r:id="rId3" action="ppaction://hlinksldjump">
                  <a:extLst>
                    <a:ext uri="{A12FA001-AC4F-418D-AE19-62706E023703}">
                      <ahyp:hlinkClr xmlns:ahyp="http://schemas.microsoft.com/office/drawing/2018/hyperlinkcolor" val="tx"/>
                    </a:ext>
                  </a:extLst>
                </a:hlinkClick>
              </a:rPr>
              <a:t>2</a:t>
            </a:r>
            <a:endParaRPr lang="en-US" altLang="ja-JP" sz="1000" i="0" u="sng" strike="noStrike" dirty="0">
              <a:effectLst/>
              <a:uFill>
                <a:solidFill>
                  <a:schemeClr val="bg1"/>
                </a:solidFill>
              </a:uFill>
              <a:latin typeface="+mn-ea"/>
            </a:endParaRPr>
          </a:p>
          <a:p>
            <a:pPr lvl="1">
              <a:spcBef>
                <a:spcPts val="300"/>
              </a:spcBef>
            </a:pPr>
            <a:r>
              <a:rPr lang="ja-JP" altLang="en-US" sz="1000" b="0" i="0" u="sng" strike="noStrike">
                <a:effectLst/>
                <a:uFill>
                  <a:solidFill>
                    <a:schemeClr val="bg1"/>
                  </a:solidFill>
                </a:uFill>
                <a:latin typeface="+mn-ea"/>
              </a:rPr>
              <a:t>新入社員の登録</a:t>
            </a:r>
            <a:endParaRPr lang="en-US" altLang="ja-JP" sz="1000" b="0" i="0" u="sng" strike="noStrike" dirty="0">
              <a:effectLst/>
              <a:uFill>
                <a:solidFill>
                  <a:schemeClr val="bg1"/>
                </a:solidFill>
              </a:uFill>
              <a:latin typeface="+mn-ea"/>
            </a:endParaRPr>
          </a:p>
          <a:p>
            <a:pPr lvl="1">
              <a:spcBef>
                <a:spcPts val="300"/>
              </a:spcBef>
            </a:pPr>
            <a:r>
              <a:rPr lang="ja-JP" altLang="en-US" sz="1000" b="0" i="0" u="sng" strike="noStrike">
                <a:effectLst/>
                <a:uFill>
                  <a:solidFill>
                    <a:schemeClr val="bg1"/>
                  </a:solidFill>
                </a:uFill>
                <a:latin typeface="+mn-ea"/>
              </a:rPr>
              <a:t>社員情報の一括更新　</a:t>
            </a:r>
            <a:r>
              <a:rPr lang="en-US" altLang="ja-JP" sz="1000" b="0" i="0" u="sng" strike="noStrike" dirty="0">
                <a:effectLst/>
                <a:uFill>
                  <a:solidFill>
                    <a:schemeClr val="bg1"/>
                  </a:solidFill>
                </a:uFill>
                <a:latin typeface="+mn-ea"/>
              </a:rPr>
              <a:t>※</a:t>
            </a:r>
            <a:r>
              <a:rPr lang="ja-JP" altLang="en-US" sz="1000" b="0" i="0" u="sng" strike="noStrike">
                <a:effectLst/>
                <a:uFill>
                  <a:solidFill>
                    <a:schemeClr val="bg1"/>
                  </a:solidFill>
                </a:uFill>
                <a:latin typeface="+mn-ea"/>
              </a:rPr>
              <a:t>全件出力も含む</a:t>
            </a:r>
            <a:endParaRPr lang="en-US" altLang="ja-JP" sz="1000" b="0" i="0" u="sng" strike="noStrike" dirty="0">
              <a:effectLst/>
              <a:uFill>
                <a:solidFill>
                  <a:schemeClr val="bg1"/>
                </a:solidFill>
              </a:uFill>
              <a:latin typeface="+mn-ea"/>
            </a:endParaRPr>
          </a:p>
          <a:p>
            <a:pPr lvl="1">
              <a:spcBef>
                <a:spcPts val="300"/>
              </a:spcBef>
            </a:pPr>
            <a:r>
              <a:rPr lang="ja-JP" altLang="en-US" sz="1000" b="0" i="0" u="sng" strike="noStrike">
                <a:effectLst/>
                <a:uFill>
                  <a:solidFill>
                    <a:schemeClr val="bg1"/>
                  </a:solidFill>
                </a:uFill>
                <a:latin typeface="+mn-ea"/>
              </a:rPr>
              <a:t>休職設定</a:t>
            </a:r>
            <a:endParaRPr lang="en-US" altLang="ja-JP" sz="1000" u="sng" dirty="0">
              <a:uFill>
                <a:solidFill>
                  <a:schemeClr val="bg1"/>
                </a:solidFill>
              </a:uFill>
              <a:latin typeface="+mn-ea"/>
            </a:endParaRPr>
          </a:p>
          <a:p>
            <a:pPr lvl="1">
              <a:spcBef>
                <a:spcPts val="300"/>
              </a:spcBef>
            </a:pPr>
            <a:r>
              <a:rPr lang="ja-JP" altLang="en-US" sz="1000" b="0" i="0" u="sng" strike="noStrike">
                <a:effectLst/>
                <a:uFill>
                  <a:solidFill>
                    <a:schemeClr val="bg1"/>
                  </a:solidFill>
                </a:uFill>
                <a:latin typeface="+mn-ea"/>
              </a:rPr>
              <a:t>退職者の対応</a:t>
            </a:r>
          </a:p>
          <a:p>
            <a:pPr marL="4716463" indent="-4716463" rtl="0">
              <a:lnSpc>
                <a:spcPct val="200000"/>
              </a:lnSpc>
              <a:spcBef>
                <a:spcPts val="300"/>
              </a:spcBef>
              <a:spcAft>
                <a:spcPts val="0"/>
              </a:spcAft>
              <a:buNone/>
            </a:pPr>
            <a:r>
              <a:rPr lang="ja-JP" altLang="en-US" sz="1000" i="0" u="sng" strike="noStrike">
                <a:effectLst/>
                <a:uFill>
                  <a:solidFill>
                    <a:schemeClr val="bg1"/>
                  </a:solidFill>
                </a:uFill>
                <a:latin typeface="+mn-ea"/>
                <a:hlinkClick r:id="rId4" action="ppaction://hlinksldjump">
                  <a:extLst>
                    <a:ext uri="{A12FA001-AC4F-418D-AE19-62706E023703}">
                      <ahyp:hlinkClr xmlns:ahyp="http://schemas.microsoft.com/office/drawing/2018/hyperlinkcolor" val="tx"/>
                    </a:ext>
                  </a:extLst>
                </a:hlinkClick>
              </a:rPr>
              <a:t>代理申請</a:t>
            </a:r>
            <a:r>
              <a:rPr lang="en-US" altLang="ja-JP" sz="1000" u="dotted" baseline="100000" dirty="0">
                <a:uFill>
                  <a:solidFill>
                    <a:schemeClr val="bg1">
                      <a:lumMod val="75000"/>
                    </a:schemeClr>
                  </a:solidFill>
                </a:uFill>
                <a:latin typeface="+mn-ea"/>
                <a:hlinkClick r:id="rId4" action="ppaction://hlinksldjump">
                  <a:extLst>
                    <a:ext uri="{A12FA001-AC4F-418D-AE19-62706E023703}">
                      <ahyp:hlinkClr xmlns:ahyp="http://schemas.microsoft.com/office/drawing/2018/hyperlinkcolor" val="tx"/>
                    </a:ext>
                  </a:extLst>
                </a:hlinkClick>
              </a:rPr>
              <a:t>	</a:t>
            </a:r>
            <a:r>
              <a:rPr lang="en-US" altLang="ja-JP" sz="1000" i="0" u="sng" strike="noStrike" dirty="0">
                <a:effectLst/>
                <a:uFill>
                  <a:solidFill>
                    <a:schemeClr val="bg1"/>
                  </a:solidFill>
                </a:uFill>
                <a:latin typeface="+mn-ea"/>
                <a:hlinkClick r:id="rId4" action="ppaction://hlinksldjump">
                  <a:extLst>
                    <a:ext uri="{A12FA001-AC4F-418D-AE19-62706E023703}">
                      <ahyp:hlinkClr xmlns:ahyp="http://schemas.microsoft.com/office/drawing/2018/hyperlinkcolor" val="tx"/>
                    </a:ext>
                  </a:extLst>
                </a:hlinkClick>
              </a:rPr>
              <a:t>6</a:t>
            </a:r>
            <a:endParaRPr lang="en-US" altLang="ja-JP" sz="1000" i="0" u="sng" strike="noStrike" dirty="0">
              <a:effectLst/>
              <a:uFill>
                <a:solidFill>
                  <a:schemeClr val="bg1"/>
                </a:solidFill>
              </a:uFill>
              <a:latin typeface="+mn-ea"/>
            </a:endParaRPr>
          </a:p>
          <a:p>
            <a:pPr lvl="1">
              <a:spcBef>
                <a:spcPts val="300"/>
              </a:spcBef>
            </a:pPr>
            <a:r>
              <a:rPr lang="ja-JP" altLang="en-US" sz="1000" b="0" i="0" u="sng" strike="noStrike">
                <a:effectLst/>
                <a:uFill>
                  <a:solidFill>
                    <a:schemeClr val="bg1"/>
                  </a:solidFill>
                </a:uFill>
                <a:latin typeface="+mn-ea"/>
              </a:rPr>
              <a:t>代理で申請する</a:t>
            </a:r>
            <a:endParaRPr lang="en-US" altLang="ja-JP" sz="1000" u="sng" dirty="0">
              <a:uFill>
                <a:solidFill>
                  <a:schemeClr val="bg1"/>
                </a:solidFill>
              </a:uFill>
              <a:latin typeface="+mn-ea"/>
            </a:endParaRPr>
          </a:p>
          <a:p>
            <a:pPr marL="4716463" indent="-4716463" rtl="0">
              <a:lnSpc>
                <a:spcPct val="200000"/>
              </a:lnSpc>
              <a:spcBef>
                <a:spcPts val="300"/>
              </a:spcBef>
              <a:spcAft>
                <a:spcPts val="0"/>
              </a:spcAft>
              <a:buNone/>
            </a:pPr>
            <a:r>
              <a:rPr lang="ja-JP" altLang="en-US" sz="1000" i="0" u="sng" strike="noStrike">
                <a:effectLst/>
                <a:uFill>
                  <a:solidFill>
                    <a:schemeClr val="bg1"/>
                  </a:solidFill>
                </a:uFill>
                <a:latin typeface="+mn-ea"/>
                <a:hlinkClick r:id="rId5" action="ppaction://hlinksldjump">
                  <a:extLst>
                    <a:ext uri="{A12FA001-AC4F-418D-AE19-62706E023703}">
                      <ahyp:hlinkClr xmlns:ahyp="http://schemas.microsoft.com/office/drawing/2018/hyperlinkcolor" val="tx"/>
                    </a:ext>
                  </a:extLst>
                </a:hlinkClick>
              </a:rPr>
              <a:t>パスワード設定　</a:t>
            </a:r>
            <a:r>
              <a:rPr lang="en-US" altLang="ja-JP" sz="1000" i="0" u="sng" strike="noStrike" dirty="0">
                <a:effectLst/>
                <a:uFill>
                  <a:solidFill>
                    <a:schemeClr val="bg1"/>
                  </a:solidFill>
                </a:uFill>
                <a:latin typeface="+mn-ea"/>
                <a:hlinkClick r:id="rId5" action="ppaction://hlinksldjump">
                  <a:extLst>
                    <a:ext uri="{A12FA001-AC4F-418D-AE19-62706E023703}">
                      <ahyp:hlinkClr xmlns:ahyp="http://schemas.microsoft.com/office/drawing/2018/hyperlinkcolor" val="tx"/>
                    </a:ext>
                  </a:extLst>
                </a:hlinkClick>
              </a:rPr>
              <a:t>※</a:t>
            </a:r>
            <a:r>
              <a:rPr lang="ja-JP" altLang="en-US" sz="1000" i="0" u="sng" strike="noStrike">
                <a:effectLst/>
                <a:uFill>
                  <a:solidFill>
                    <a:schemeClr val="bg1"/>
                  </a:solidFill>
                </a:uFill>
                <a:latin typeface="+mn-ea"/>
                <a:hlinkClick r:id="rId5" action="ppaction://hlinksldjump">
                  <a:extLst>
                    <a:ext uri="{A12FA001-AC4F-418D-AE19-62706E023703}">
                      <ahyp:hlinkClr xmlns:ahyp="http://schemas.microsoft.com/office/drawing/2018/hyperlinkcolor" val="tx"/>
                    </a:ext>
                  </a:extLst>
                </a:hlinkClick>
              </a:rPr>
              <a:t>社員のパスワードを変える方法</a:t>
            </a:r>
            <a:r>
              <a:rPr lang="en-US" altLang="ja-JP" sz="1000" u="dotted" baseline="100000" dirty="0">
                <a:uFill>
                  <a:solidFill>
                    <a:schemeClr val="bg1">
                      <a:lumMod val="75000"/>
                    </a:schemeClr>
                  </a:solidFill>
                </a:uFill>
                <a:latin typeface="+mn-ea"/>
                <a:hlinkClick r:id="rId5" action="ppaction://hlinksldjump">
                  <a:extLst>
                    <a:ext uri="{A12FA001-AC4F-418D-AE19-62706E023703}">
                      <ahyp:hlinkClr xmlns:ahyp="http://schemas.microsoft.com/office/drawing/2018/hyperlinkcolor" val="tx"/>
                    </a:ext>
                  </a:extLst>
                </a:hlinkClick>
              </a:rPr>
              <a:t>	</a:t>
            </a:r>
            <a:r>
              <a:rPr lang="en-US" altLang="ja-JP" sz="1000" i="0" u="sng" strike="noStrike" dirty="0">
                <a:effectLst/>
                <a:uFill>
                  <a:solidFill>
                    <a:schemeClr val="bg1"/>
                  </a:solidFill>
                </a:uFill>
                <a:latin typeface="+mn-ea"/>
                <a:hlinkClick r:id="rId5" action="ppaction://hlinksldjump">
                  <a:extLst>
                    <a:ext uri="{A12FA001-AC4F-418D-AE19-62706E023703}">
                      <ahyp:hlinkClr xmlns:ahyp="http://schemas.microsoft.com/office/drawing/2018/hyperlinkcolor" val="tx"/>
                    </a:ext>
                  </a:extLst>
                </a:hlinkClick>
              </a:rPr>
              <a:t>7</a:t>
            </a:r>
            <a:endParaRPr lang="en-US" altLang="ja-JP" sz="1000" i="0" u="sng" strike="noStrike" dirty="0">
              <a:effectLst/>
              <a:uFill>
                <a:solidFill>
                  <a:schemeClr val="bg1"/>
                </a:solidFill>
              </a:uFill>
              <a:latin typeface="+mn-ea"/>
            </a:endParaRPr>
          </a:p>
          <a:p>
            <a:pPr marL="4716463" indent="-4716463" rtl="0">
              <a:lnSpc>
                <a:spcPct val="200000"/>
              </a:lnSpc>
              <a:spcBef>
                <a:spcPts val="300"/>
              </a:spcBef>
              <a:spcAft>
                <a:spcPts val="0"/>
              </a:spcAft>
              <a:buNone/>
            </a:pPr>
            <a:r>
              <a:rPr lang="ja-JP" altLang="en-US" sz="1000" i="0" u="sng" strike="noStrike">
                <a:effectLst/>
                <a:uFill>
                  <a:solidFill>
                    <a:schemeClr val="bg1"/>
                  </a:solidFill>
                </a:uFill>
                <a:latin typeface="+mn-ea"/>
                <a:hlinkClick r:id="rId6" action="ppaction://hlinksldjump">
                  <a:extLst>
                    <a:ext uri="{A12FA001-AC4F-418D-AE19-62706E023703}">
                      <ahyp:hlinkClr xmlns:ahyp="http://schemas.microsoft.com/office/drawing/2018/hyperlinkcolor" val="tx"/>
                    </a:ext>
                  </a:extLst>
                </a:hlinkClick>
              </a:rPr>
              <a:t>勤務形態の追加・編集</a:t>
            </a:r>
            <a:r>
              <a:rPr lang="en-US" altLang="ja-JP" sz="1000" u="dotted" baseline="100000" dirty="0">
                <a:uFill>
                  <a:solidFill>
                    <a:schemeClr val="bg1">
                      <a:lumMod val="75000"/>
                    </a:schemeClr>
                  </a:solidFill>
                </a:uFill>
                <a:latin typeface="+mn-ea"/>
                <a:hlinkClick r:id="rId6" action="ppaction://hlinksldjump">
                  <a:extLst>
                    <a:ext uri="{A12FA001-AC4F-418D-AE19-62706E023703}">
                      <ahyp:hlinkClr xmlns:ahyp="http://schemas.microsoft.com/office/drawing/2018/hyperlinkcolor" val="tx"/>
                    </a:ext>
                  </a:extLst>
                </a:hlinkClick>
              </a:rPr>
              <a:t>	</a:t>
            </a:r>
            <a:r>
              <a:rPr lang="en-US" altLang="ja-JP" sz="1000" i="0" u="sng" strike="noStrike" dirty="0">
                <a:effectLst/>
                <a:uFill>
                  <a:solidFill>
                    <a:schemeClr val="bg1"/>
                  </a:solidFill>
                </a:uFill>
                <a:latin typeface="+mn-ea"/>
                <a:hlinkClick r:id="rId6" action="ppaction://hlinksldjump">
                  <a:extLst>
                    <a:ext uri="{A12FA001-AC4F-418D-AE19-62706E023703}">
                      <ahyp:hlinkClr xmlns:ahyp="http://schemas.microsoft.com/office/drawing/2018/hyperlinkcolor" val="tx"/>
                    </a:ext>
                  </a:extLst>
                </a:hlinkClick>
              </a:rPr>
              <a:t>8</a:t>
            </a:r>
            <a:endParaRPr lang="en-US" altLang="ja-JP" sz="1000" i="0" u="sng" strike="noStrike" dirty="0">
              <a:effectLst/>
              <a:uFill>
                <a:solidFill>
                  <a:schemeClr val="bg1"/>
                </a:solidFill>
              </a:uFill>
              <a:latin typeface="+mn-ea"/>
            </a:endParaRPr>
          </a:p>
          <a:p>
            <a:pPr lvl="1">
              <a:spcBef>
                <a:spcPts val="300"/>
              </a:spcBef>
            </a:pPr>
            <a:r>
              <a:rPr lang="ja-JP" altLang="en-US" sz="1000" b="0" i="0" u="sng" strike="noStrike">
                <a:effectLst/>
                <a:uFill>
                  <a:solidFill>
                    <a:schemeClr val="bg1"/>
                  </a:solidFill>
                </a:uFill>
                <a:latin typeface="+mn-ea"/>
              </a:rPr>
              <a:t>新しく勤務形態を追加する</a:t>
            </a:r>
          </a:p>
          <a:p>
            <a:pPr lvl="1">
              <a:spcBef>
                <a:spcPts val="300"/>
              </a:spcBef>
            </a:pPr>
            <a:r>
              <a:rPr lang="ja-JP" altLang="en-US" sz="1000" b="0" i="0" u="sng" strike="noStrike">
                <a:effectLst/>
                <a:uFill>
                  <a:solidFill>
                    <a:schemeClr val="bg1"/>
                  </a:solidFill>
                </a:uFill>
                <a:latin typeface="+mn-ea"/>
              </a:rPr>
              <a:t>既存の勤務形態を確認・編集する</a:t>
            </a:r>
            <a:endParaRPr lang="en-US" altLang="ja-JP" sz="1000" i="0" u="sng" strike="noStrike" dirty="0">
              <a:effectLst/>
              <a:uFill>
                <a:solidFill>
                  <a:schemeClr val="bg1"/>
                </a:solidFill>
              </a:uFill>
              <a:latin typeface="+mn-ea"/>
            </a:endParaRPr>
          </a:p>
          <a:p>
            <a:pPr marL="4716463" indent="-4716463" rtl="0">
              <a:lnSpc>
                <a:spcPct val="200000"/>
              </a:lnSpc>
              <a:spcBef>
                <a:spcPts val="300"/>
              </a:spcBef>
              <a:spcAft>
                <a:spcPts val="0"/>
              </a:spcAft>
              <a:buNone/>
            </a:pPr>
            <a:r>
              <a:rPr lang="ja-JP" altLang="en-US" sz="1000" i="0" u="sng" strike="noStrike">
                <a:effectLst/>
                <a:uFill>
                  <a:solidFill>
                    <a:schemeClr val="bg1"/>
                  </a:solidFill>
                </a:uFill>
                <a:latin typeface="+mn-ea"/>
                <a:hlinkClick r:id="rId7" action="ppaction://hlinksldjump">
                  <a:extLst>
                    <a:ext uri="{A12FA001-AC4F-418D-AE19-62706E023703}">
                      <ahyp:hlinkClr xmlns:ahyp="http://schemas.microsoft.com/office/drawing/2018/hyperlinkcolor" val="tx"/>
                    </a:ext>
                  </a:extLst>
                </a:hlinkClick>
              </a:rPr>
              <a:t>組織</a:t>
            </a:r>
            <a:r>
              <a:rPr lang="en-US" altLang="ja-JP" sz="1000" i="0" u="sng" strike="noStrike" dirty="0">
                <a:effectLst/>
                <a:uFill>
                  <a:solidFill>
                    <a:schemeClr val="bg1"/>
                  </a:solidFill>
                </a:uFill>
                <a:latin typeface="+mn-ea"/>
                <a:hlinkClick r:id="rId7" action="ppaction://hlinksldjump">
                  <a:extLst>
                    <a:ext uri="{A12FA001-AC4F-418D-AE19-62706E023703}">
                      <ahyp:hlinkClr xmlns:ahyp="http://schemas.microsoft.com/office/drawing/2018/hyperlinkcolor" val="tx"/>
                    </a:ext>
                  </a:extLst>
                </a:hlinkClick>
              </a:rPr>
              <a:t>/</a:t>
            </a:r>
            <a:r>
              <a:rPr lang="ja-JP" altLang="en-US" sz="1000" i="0" u="sng" strike="noStrike">
                <a:effectLst/>
                <a:uFill>
                  <a:solidFill>
                    <a:schemeClr val="bg1"/>
                  </a:solidFill>
                </a:uFill>
                <a:latin typeface="+mn-ea"/>
                <a:hlinkClick r:id="rId7" action="ppaction://hlinksldjump">
                  <a:extLst>
                    <a:ext uri="{A12FA001-AC4F-418D-AE19-62706E023703}">
                      <ahyp:hlinkClr xmlns:ahyp="http://schemas.microsoft.com/office/drawing/2018/hyperlinkcolor" val="tx"/>
                    </a:ext>
                  </a:extLst>
                </a:hlinkClick>
              </a:rPr>
              <a:t>グループの追加・編集</a:t>
            </a:r>
            <a:r>
              <a:rPr lang="en-US" altLang="ja-JP" sz="1000" u="dotted" baseline="100000" dirty="0">
                <a:uFill>
                  <a:solidFill>
                    <a:schemeClr val="bg1">
                      <a:lumMod val="75000"/>
                    </a:schemeClr>
                  </a:solidFill>
                </a:uFill>
                <a:latin typeface="+mn-ea"/>
                <a:hlinkClick r:id="rId7" action="ppaction://hlinksldjump">
                  <a:extLst>
                    <a:ext uri="{A12FA001-AC4F-418D-AE19-62706E023703}">
                      <ahyp:hlinkClr xmlns:ahyp="http://schemas.microsoft.com/office/drawing/2018/hyperlinkcolor" val="tx"/>
                    </a:ext>
                  </a:extLst>
                </a:hlinkClick>
              </a:rPr>
              <a:t>	</a:t>
            </a:r>
            <a:r>
              <a:rPr lang="en-US" altLang="ja-JP" sz="1000" i="0" u="sng" strike="noStrike" dirty="0">
                <a:effectLst/>
                <a:uFill>
                  <a:solidFill>
                    <a:schemeClr val="bg1"/>
                  </a:solidFill>
                </a:uFill>
                <a:latin typeface="+mn-ea"/>
                <a:hlinkClick r:id="rId7" action="ppaction://hlinksldjump">
                  <a:extLst>
                    <a:ext uri="{A12FA001-AC4F-418D-AE19-62706E023703}">
                      <ahyp:hlinkClr xmlns:ahyp="http://schemas.microsoft.com/office/drawing/2018/hyperlinkcolor" val="tx"/>
                    </a:ext>
                  </a:extLst>
                </a:hlinkClick>
              </a:rPr>
              <a:t>10</a:t>
            </a:r>
            <a:endParaRPr lang="en-US" altLang="ja-JP" sz="1000" i="0" u="sng" strike="noStrike" dirty="0">
              <a:effectLst/>
              <a:uFill>
                <a:solidFill>
                  <a:schemeClr val="bg1"/>
                </a:solidFill>
              </a:uFill>
              <a:latin typeface="+mn-ea"/>
            </a:endParaRPr>
          </a:p>
          <a:p>
            <a:pPr lvl="1">
              <a:spcBef>
                <a:spcPts val="300"/>
              </a:spcBef>
            </a:pPr>
            <a:r>
              <a:rPr lang="ja-JP" altLang="en-US" sz="1000" b="0" i="0" u="sng" strike="noStrike">
                <a:effectLst/>
                <a:uFill>
                  <a:solidFill>
                    <a:schemeClr val="bg1"/>
                  </a:solidFill>
                </a:uFill>
                <a:latin typeface="+mn-ea"/>
              </a:rPr>
              <a:t>新しくグループ（組織）を追加する</a:t>
            </a:r>
          </a:p>
          <a:p>
            <a:pPr lvl="1">
              <a:spcBef>
                <a:spcPts val="300"/>
              </a:spcBef>
            </a:pPr>
            <a:r>
              <a:rPr lang="ja-JP" altLang="en-US" sz="1000" b="0" i="0" u="sng" strike="noStrike">
                <a:effectLst/>
                <a:uFill>
                  <a:solidFill>
                    <a:schemeClr val="bg1"/>
                  </a:solidFill>
                </a:uFill>
                <a:latin typeface="+mn-ea"/>
              </a:rPr>
              <a:t>グループ（組織）を編集する</a:t>
            </a:r>
          </a:p>
          <a:p>
            <a:pPr lvl="1">
              <a:spcBef>
                <a:spcPts val="300"/>
              </a:spcBef>
            </a:pPr>
            <a:r>
              <a:rPr lang="ja-JP" altLang="en-US" sz="1000" b="0" i="0" u="sng" strike="noStrike">
                <a:effectLst/>
                <a:uFill>
                  <a:solidFill>
                    <a:schemeClr val="bg1"/>
                  </a:solidFill>
                </a:uFill>
                <a:latin typeface="+mn-ea"/>
              </a:rPr>
              <a:t>グループ（組織）を確認・削除する</a:t>
            </a:r>
            <a:endParaRPr lang="en-US" altLang="ja-JP" sz="1000" i="0" u="sng" strike="noStrike" dirty="0">
              <a:effectLst/>
              <a:uFill>
                <a:solidFill>
                  <a:schemeClr val="bg1"/>
                </a:solidFill>
              </a:uFill>
              <a:latin typeface="+mn-ea"/>
            </a:endParaRPr>
          </a:p>
          <a:p>
            <a:pPr marL="4716463" indent="-4716463" rtl="0">
              <a:lnSpc>
                <a:spcPct val="200000"/>
              </a:lnSpc>
              <a:spcBef>
                <a:spcPts val="300"/>
              </a:spcBef>
              <a:spcAft>
                <a:spcPts val="0"/>
              </a:spcAft>
              <a:buNone/>
            </a:pPr>
            <a:r>
              <a:rPr lang="ja-JP" altLang="en-US" sz="1000" i="0" u="sng" strike="noStrike">
                <a:effectLst/>
                <a:uFill>
                  <a:solidFill>
                    <a:schemeClr val="bg1"/>
                  </a:solidFill>
                </a:uFill>
                <a:latin typeface="+mn-ea"/>
                <a:hlinkClick r:id="rId8" action="ppaction://hlinksldjump">
                  <a:extLst>
                    <a:ext uri="{A12FA001-AC4F-418D-AE19-62706E023703}">
                      <ahyp:hlinkClr xmlns:ahyp="http://schemas.microsoft.com/office/drawing/2018/hyperlinkcolor" val="tx"/>
                    </a:ext>
                  </a:extLst>
                </a:hlinkClick>
              </a:rPr>
              <a:t>通勤交通費の確認と追加・編集</a:t>
            </a:r>
            <a:r>
              <a:rPr lang="en-US" altLang="ja-JP" sz="1000" u="dotted" baseline="100000" dirty="0">
                <a:uFill>
                  <a:solidFill>
                    <a:schemeClr val="bg1">
                      <a:lumMod val="75000"/>
                    </a:schemeClr>
                  </a:solidFill>
                </a:uFill>
                <a:latin typeface="+mn-ea"/>
                <a:hlinkClick r:id="rId8" action="ppaction://hlinksldjump">
                  <a:extLst>
                    <a:ext uri="{A12FA001-AC4F-418D-AE19-62706E023703}">
                      <ahyp:hlinkClr xmlns:ahyp="http://schemas.microsoft.com/office/drawing/2018/hyperlinkcolor" val="tx"/>
                    </a:ext>
                  </a:extLst>
                </a:hlinkClick>
              </a:rPr>
              <a:t>	</a:t>
            </a:r>
            <a:r>
              <a:rPr lang="en-US" altLang="ja-JP" sz="1000" i="0" u="sng" strike="noStrike" dirty="0">
                <a:effectLst/>
                <a:uFill>
                  <a:solidFill>
                    <a:schemeClr val="bg1"/>
                  </a:solidFill>
                </a:uFill>
                <a:latin typeface="+mn-ea"/>
                <a:hlinkClick r:id="rId8" action="ppaction://hlinksldjump">
                  <a:extLst>
                    <a:ext uri="{A12FA001-AC4F-418D-AE19-62706E023703}">
                      <ahyp:hlinkClr xmlns:ahyp="http://schemas.microsoft.com/office/drawing/2018/hyperlinkcolor" val="tx"/>
                    </a:ext>
                  </a:extLst>
                </a:hlinkClick>
              </a:rPr>
              <a:t>12</a:t>
            </a:r>
            <a:endParaRPr lang="en-US" altLang="ja-JP" sz="1000" i="0" u="sng" strike="noStrike" dirty="0">
              <a:effectLst/>
              <a:uFill>
                <a:solidFill>
                  <a:schemeClr val="bg1"/>
                </a:solidFill>
              </a:uFill>
              <a:latin typeface="+mn-ea"/>
            </a:endParaRPr>
          </a:p>
          <a:p>
            <a:pPr lvl="1">
              <a:spcBef>
                <a:spcPts val="300"/>
              </a:spcBef>
            </a:pPr>
            <a:r>
              <a:rPr lang="ja-JP" altLang="en-US" sz="1000" b="0" i="0" u="sng" strike="noStrike">
                <a:effectLst/>
                <a:uFill>
                  <a:solidFill>
                    <a:schemeClr val="bg1"/>
                  </a:solidFill>
                </a:uFill>
                <a:latin typeface="+mn-ea"/>
              </a:rPr>
              <a:t>新しく交通費を登録する</a:t>
            </a:r>
          </a:p>
          <a:p>
            <a:pPr lvl="1">
              <a:spcBef>
                <a:spcPts val="300"/>
              </a:spcBef>
            </a:pPr>
            <a:r>
              <a:rPr lang="ja-JP" altLang="en-US" sz="1000" b="0" i="0" u="sng" strike="noStrike">
                <a:effectLst/>
                <a:uFill>
                  <a:solidFill>
                    <a:schemeClr val="bg1"/>
                  </a:solidFill>
                </a:uFill>
                <a:latin typeface="+mn-ea"/>
              </a:rPr>
              <a:t>交通費を編集する</a:t>
            </a:r>
          </a:p>
          <a:p>
            <a:pPr lvl="1">
              <a:spcBef>
                <a:spcPts val="300"/>
              </a:spcBef>
            </a:pPr>
            <a:r>
              <a:rPr lang="ja-JP" altLang="en-US" sz="1000" b="0" i="0" u="sng" strike="noStrike">
                <a:effectLst/>
                <a:uFill>
                  <a:solidFill>
                    <a:schemeClr val="bg1"/>
                  </a:solidFill>
                </a:uFill>
                <a:latin typeface="+mn-ea"/>
              </a:rPr>
              <a:t>交通費を確認する</a:t>
            </a:r>
            <a:endParaRPr lang="en-US" altLang="ja-JP" sz="1000" i="0" u="sng" strike="noStrike" dirty="0">
              <a:effectLst/>
              <a:uFill>
                <a:solidFill>
                  <a:schemeClr val="bg1"/>
                </a:solidFill>
              </a:uFill>
              <a:latin typeface="+mn-ea"/>
            </a:endParaRPr>
          </a:p>
          <a:p>
            <a:pPr marL="4716463" indent="-4716463" rtl="0">
              <a:lnSpc>
                <a:spcPct val="200000"/>
              </a:lnSpc>
              <a:spcBef>
                <a:spcPts val="300"/>
              </a:spcBef>
              <a:spcAft>
                <a:spcPts val="0"/>
              </a:spcAft>
              <a:buNone/>
            </a:pPr>
            <a:r>
              <a:rPr lang="ja-JP" altLang="en-US" sz="1000" i="0" u="sng" strike="noStrike">
                <a:effectLst/>
                <a:uFill>
                  <a:solidFill>
                    <a:schemeClr val="bg1"/>
                  </a:solidFill>
                </a:uFill>
                <a:latin typeface="+mn-ea"/>
                <a:hlinkClick r:id="rId9" action="ppaction://hlinksldjump">
                  <a:extLst>
                    <a:ext uri="{A12FA001-AC4F-418D-AE19-62706E023703}">
                      <ahyp:hlinkClr xmlns:ahyp="http://schemas.microsoft.com/office/drawing/2018/hyperlinkcolor" val="tx"/>
                    </a:ext>
                  </a:extLst>
                </a:hlinkClick>
              </a:rPr>
              <a:t>通常シフトの追加・編集</a:t>
            </a:r>
            <a:r>
              <a:rPr lang="en-US" altLang="ja-JP" sz="1000" u="dotted" baseline="100000" dirty="0">
                <a:uFill>
                  <a:solidFill>
                    <a:schemeClr val="bg1">
                      <a:lumMod val="75000"/>
                    </a:schemeClr>
                  </a:solidFill>
                </a:uFill>
                <a:latin typeface="+mn-ea"/>
                <a:hlinkClick r:id="rId9" action="ppaction://hlinksldjump">
                  <a:extLst>
                    <a:ext uri="{A12FA001-AC4F-418D-AE19-62706E023703}">
                      <ahyp:hlinkClr xmlns:ahyp="http://schemas.microsoft.com/office/drawing/2018/hyperlinkcolor" val="tx"/>
                    </a:ext>
                  </a:extLst>
                </a:hlinkClick>
              </a:rPr>
              <a:t>	</a:t>
            </a:r>
            <a:r>
              <a:rPr lang="en-US" altLang="ja-JP" sz="1000" i="0" u="sng" strike="noStrike" dirty="0">
                <a:effectLst/>
                <a:uFill>
                  <a:solidFill>
                    <a:schemeClr val="bg1"/>
                  </a:solidFill>
                </a:uFill>
                <a:latin typeface="+mn-ea"/>
                <a:hlinkClick r:id="rId9" action="ppaction://hlinksldjump">
                  <a:extLst>
                    <a:ext uri="{A12FA001-AC4F-418D-AE19-62706E023703}">
                      <ahyp:hlinkClr xmlns:ahyp="http://schemas.microsoft.com/office/drawing/2018/hyperlinkcolor" val="tx"/>
                    </a:ext>
                  </a:extLst>
                </a:hlinkClick>
              </a:rPr>
              <a:t>14</a:t>
            </a:r>
            <a:endParaRPr lang="en-US" altLang="ja-JP" sz="1000" i="0" u="sng" strike="noStrike" dirty="0">
              <a:effectLst/>
              <a:uFill>
                <a:solidFill>
                  <a:schemeClr val="bg1"/>
                </a:solidFill>
              </a:uFill>
              <a:latin typeface="+mn-ea"/>
            </a:endParaRPr>
          </a:p>
          <a:p>
            <a:pPr lvl="1">
              <a:spcBef>
                <a:spcPts val="300"/>
              </a:spcBef>
            </a:pPr>
            <a:r>
              <a:rPr lang="ja-JP" altLang="en-US" sz="1000" b="0" i="0" u="sng" strike="noStrike">
                <a:effectLst/>
                <a:uFill>
                  <a:solidFill>
                    <a:schemeClr val="bg1"/>
                  </a:solidFill>
                </a:uFill>
                <a:latin typeface="+mn-ea"/>
              </a:rPr>
              <a:t>通常シフトの新規追加</a:t>
            </a:r>
          </a:p>
          <a:p>
            <a:pPr lvl="1">
              <a:spcBef>
                <a:spcPts val="300"/>
              </a:spcBef>
            </a:pPr>
            <a:r>
              <a:rPr lang="ja-JP" altLang="en-US" sz="1000" b="0" i="0" u="sng" strike="noStrike">
                <a:effectLst/>
                <a:uFill>
                  <a:solidFill>
                    <a:schemeClr val="bg1"/>
                  </a:solidFill>
                </a:uFill>
                <a:latin typeface="+mn-ea"/>
              </a:rPr>
              <a:t>通常シフトを編集する</a:t>
            </a:r>
          </a:p>
          <a:p>
            <a:pPr lvl="1">
              <a:spcBef>
                <a:spcPts val="300"/>
              </a:spcBef>
            </a:pPr>
            <a:r>
              <a:rPr lang="ja-JP" altLang="en-US" sz="1000" b="0" i="0" u="sng" strike="noStrike">
                <a:effectLst/>
                <a:uFill>
                  <a:solidFill>
                    <a:schemeClr val="bg1"/>
                  </a:solidFill>
                </a:uFill>
                <a:latin typeface="+mn-ea"/>
              </a:rPr>
              <a:t>通常シフトを確認・削除する</a:t>
            </a:r>
            <a:endParaRPr lang="en-US" altLang="ja-JP" sz="1000" i="0" u="sng" strike="noStrike" dirty="0">
              <a:effectLst/>
              <a:uFill>
                <a:solidFill>
                  <a:schemeClr val="bg1"/>
                </a:solidFill>
              </a:uFill>
              <a:latin typeface="+mn-ea"/>
            </a:endParaRPr>
          </a:p>
          <a:p>
            <a:pPr marL="4716463" indent="-4716463" rtl="0">
              <a:lnSpc>
                <a:spcPct val="200000"/>
              </a:lnSpc>
              <a:spcBef>
                <a:spcPts val="300"/>
              </a:spcBef>
              <a:spcAft>
                <a:spcPts val="0"/>
              </a:spcAft>
              <a:buNone/>
            </a:pPr>
            <a:r>
              <a:rPr lang="ja-JP" altLang="en-US" sz="1000" i="0" u="sng" strike="noStrike">
                <a:effectLst/>
                <a:uFill>
                  <a:solidFill>
                    <a:schemeClr val="bg1"/>
                  </a:solidFill>
                </a:uFill>
                <a:latin typeface="+mn-ea"/>
                <a:hlinkClick r:id="rId10" action="ppaction://hlinksldjump">
                  <a:extLst>
                    <a:ext uri="{A12FA001-AC4F-418D-AE19-62706E023703}">
                      <ahyp:hlinkClr xmlns:ahyp="http://schemas.microsoft.com/office/drawing/2018/hyperlinkcolor" val="tx"/>
                    </a:ext>
                  </a:extLst>
                </a:hlinkClick>
              </a:rPr>
              <a:t>月次締め処理について</a:t>
            </a:r>
            <a:r>
              <a:rPr lang="en-US" altLang="ja-JP" sz="1000" u="dotted" baseline="100000" dirty="0">
                <a:uFill>
                  <a:solidFill>
                    <a:schemeClr val="bg1">
                      <a:lumMod val="75000"/>
                    </a:schemeClr>
                  </a:solidFill>
                </a:uFill>
                <a:latin typeface="+mn-ea"/>
                <a:hlinkClick r:id="rId10" action="ppaction://hlinksldjump">
                  <a:extLst>
                    <a:ext uri="{A12FA001-AC4F-418D-AE19-62706E023703}">
                      <ahyp:hlinkClr xmlns:ahyp="http://schemas.microsoft.com/office/drawing/2018/hyperlinkcolor" val="tx"/>
                    </a:ext>
                  </a:extLst>
                </a:hlinkClick>
              </a:rPr>
              <a:t>	</a:t>
            </a:r>
            <a:r>
              <a:rPr lang="en-US" altLang="ja-JP" sz="1000" i="0" u="sng" strike="noStrike" dirty="0">
                <a:effectLst/>
                <a:uFill>
                  <a:solidFill>
                    <a:schemeClr val="bg1"/>
                  </a:solidFill>
                </a:uFill>
                <a:latin typeface="+mn-ea"/>
                <a:hlinkClick r:id="rId10" action="ppaction://hlinksldjump">
                  <a:extLst>
                    <a:ext uri="{A12FA001-AC4F-418D-AE19-62706E023703}">
                      <ahyp:hlinkClr xmlns:ahyp="http://schemas.microsoft.com/office/drawing/2018/hyperlinkcolor" val="tx"/>
                    </a:ext>
                  </a:extLst>
                </a:hlinkClick>
              </a:rPr>
              <a:t>15</a:t>
            </a:r>
            <a:endParaRPr lang="en-US" altLang="ja-JP" sz="1000" i="0" u="sng" strike="noStrike" dirty="0">
              <a:effectLst/>
              <a:uFill>
                <a:solidFill>
                  <a:schemeClr val="bg1"/>
                </a:solidFill>
              </a:uFill>
              <a:latin typeface="+mn-ea"/>
            </a:endParaRPr>
          </a:p>
          <a:p>
            <a:pPr lvl="1">
              <a:spcBef>
                <a:spcPts val="300"/>
              </a:spcBef>
            </a:pPr>
            <a:r>
              <a:rPr lang="ja-JP" altLang="en-US" sz="1000" b="0" i="0" u="sng" strike="noStrike">
                <a:effectLst/>
                <a:uFill>
                  <a:solidFill>
                    <a:schemeClr val="bg1"/>
                  </a:solidFill>
                </a:uFill>
                <a:latin typeface="+mn-ea"/>
              </a:rPr>
              <a:t>月次締め処理の実施</a:t>
            </a:r>
          </a:p>
          <a:p>
            <a:pPr lvl="1">
              <a:spcBef>
                <a:spcPts val="300"/>
              </a:spcBef>
            </a:pPr>
            <a:r>
              <a:rPr lang="ja-JP" altLang="en-US" sz="1000" b="0" i="0" u="sng" strike="noStrike">
                <a:effectLst/>
                <a:uFill>
                  <a:solidFill>
                    <a:schemeClr val="bg1"/>
                  </a:solidFill>
                </a:uFill>
                <a:latin typeface="+mn-ea"/>
              </a:rPr>
              <a:t>給与ソフト連携</a:t>
            </a:r>
            <a:endParaRPr lang="en-US" altLang="ja-JP" sz="1000" i="0" u="sng" strike="noStrike" dirty="0">
              <a:effectLst/>
              <a:uFill>
                <a:solidFill>
                  <a:schemeClr val="bg1"/>
                </a:solidFill>
              </a:uFill>
              <a:latin typeface="+mn-ea"/>
            </a:endParaRPr>
          </a:p>
          <a:p>
            <a:pPr marL="4716463" indent="-4716463" rtl="0">
              <a:lnSpc>
                <a:spcPct val="200000"/>
              </a:lnSpc>
              <a:spcBef>
                <a:spcPts val="300"/>
              </a:spcBef>
              <a:spcAft>
                <a:spcPts val="0"/>
              </a:spcAft>
              <a:buNone/>
            </a:pPr>
            <a:r>
              <a:rPr lang="ja-JP" altLang="en-US" sz="1000" i="0" u="sng" strike="noStrike">
                <a:effectLst/>
                <a:uFill>
                  <a:solidFill>
                    <a:schemeClr val="bg1"/>
                  </a:solidFill>
                </a:uFill>
                <a:latin typeface="+mn-ea"/>
                <a:hlinkClick r:id="rId11" action="ppaction://hlinksldjump">
                  <a:extLst>
                    <a:ext uri="{A12FA001-AC4F-418D-AE19-62706E023703}">
                      <ahyp:hlinkClr xmlns:ahyp="http://schemas.microsoft.com/office/drawing/2018/hyperlinkcolor" val="tx"/>
                    </a:ext>
                  </a:extLst>
                </a:hlinkClick>
              </a:rPr>
              <a:t>お知らせの追加</a:t>
            </a:r>
            <a:r>
              <a:rPr lang="en-US" altLang="ja-JP" sz="1000" u="dotted" baseline="100000" dirty="0">
                <a:uFill>
                  <a:solidFill>
                    <a:schemeClr val="bg1">
                      <a:lumMod val="75000"/>
                    </a:schemeClr>
                  </a:solidFill>
                </a:uFill>
                <a:latin typeface="+mn-ea"/>
                <a:hlinkClick r:id="rId11" action="ppaction://hlinksldjump">
                  <a:extLst>
                    <a:ext uri="{A12FA001-AC4F-418D-AE19-62706E023703}">
                      <ahyp:hlinkClr xmlns:ahyp="http://schemas.microsoft.com/office/drawing/2018/hyperlinkcolor" val="tx"/>
                    </a:ext>
                  </a:extLst>
                </a:hlinkClick>
              </a:rPr>
              <a:t>	</a:t>
            </a:r>
            <a:r>
              <a:rPr lang="en-US" altLang="ja-JP" sz="1000" i="0" u="sng" strike="noStrike" dirty="0">
                <a:effectLst/>
                <a:uFill>
                  <a:solidFill>
                    <a:schemeClr val="bg1"/>
                  </a:solidFill>
                </a:uFill>
                <a:latin typeface="+mn-ea"/>
                <a:hlinkClick r:id="rId11" action="ppaction://hlinksldjump">
                  <a:extLst>
                    <a:ext uri="{A12FA001-AC4F-418D-AE19-62706E023703}">
                      <ahyp:hlinkClr xmlns:ahyp="http://schemas.microsoft.com/office/drawing/2018/hyperlinkcolor" val="tx"/>
                    </a:ext>
                  </a:extLst>
                </a:hlinkClick>
              </a:rPr>
              <a:t>17</a:t>
            </a:r>
            <a:endParaRPr lang="en-US" altLang="ja-JP" sz="1000" i="0" u="sng" strike="noStrike" dirty="0">
              <a:effectLst/>
              <a:uFill>
                <a:solidFill>
                  <a:schemeClr val="bg1"/>
                </a:solidFill>
              </a:uFill>
              <a:latin typeface="+mn-ea"/>
            </a:endParaRPr>
          </a:p>
          <a:p>
            <a:pPr lvl="1">
              <a:spcBef>
                <a:spcPts val="300"/>
              </a:spcBef>
            </a:pPr>
            <a:r>
              <a:rPr lang="ja-JP" altLang="en-US" sz="1000" b="0" i="0" u="sng" strike="noStrike">
                <a:effectLst/>
                <a:uFill>
                  <a:solidFill>
                    <a:schemeClr val="bg1"/>
                  </a:solidFill>
                </a:uFill>
                <a:latin typeface="+mn-ea"/>
              </a:rPr>
              <a:t>お知らせの新規作成</a:t>
            </a:r>
          </a:p>
          <a:p>
            <a:pPr lvl="1">
              <a:spcBef>
                <a:spcPts val="300"/>
              </a:spcBef>
            </a:pPr>
            <a:r>
              <a:rPr lang="ja-JP" altLang="en-US" sz="1000" b="0" i="0" u="sng" strike="noStrike">
                <a:effectLst/>
                <a:uFill>
                  <a:solidFill>
                    <a:schemeClr val="bg1"/>
                  </a:solidFill>
                </a:uFill>
                <a:latin typeface="+mn-ea"/>
              </a:rPr>
              <a:t>お知らせの管理</a:t>
            </a:r>
            <a:endParaRPr lang="en-US" altLang="ja-JP" sz="1000" b="0" i="0" u="sng" strike="noStrike" dirty="0">
              <a:effectLst/>
              <a:uFill>
                <a:solidFill>
                  <a:schemeClr val="bg1"/>
                </a:solidFill>
              </a:uFill>
              <a:latin typeface="+mn-ea"/>
            </a:endParaRPr>
          </a:p>
          <a:p>
            <a:pPr marL="4716463" indent="-4716463" rtl="0">
              <a:lnSpc>
                <a:spcPct val="200000"/>
              </a:lnSpc>
              <a:spcBef>
                <a:spcPts val="300"/>
              </a:spcBef>
              <a:spcAft>
                <a:spcPts val="0"/>
              </a:spcAft>
              <a:buNone/>
            </a:pPr>
            <a:r>
              <a:rPr lang="ja-JP" altLang="en-US" sz="1000" i="0" u="sng" strike="noStrike">
                <a:effectLst/>
                <a:uFill>
                  <a:solidFill>
                    <a:schemeClr val="bg1"/>
                  </a:solidFill>
                </a:uFill>
                <a:latin typeface="+mn-ea"/>
                <a:hlinkClick r:id="rId12" action="ppaction://hlinksldjump">
                  <a:extLst>
                    <a:ext uri="{A12FA001-AC4F-418D-AE19-62706E023703}">
                      <ahyp:hlinkClr xmlns:ahyp="http://schemas.microsoft.com/office/drawing/2018/hyperlinkcolor" val="tx"/>
                    </a:ext>
                  </a:extLst>
                </a:hlinkClick>
              </a:rPr>
              <a:t>休暇付与</a:t>
            </a:r>
            <a:r>
              <a:rPr lang="en-US" altLang="ja-JP" sz="1000" u="dotted" baseline="100000" dirty="0">
                <a:uFill>
                  <a:solidFill>
                    <a:schemeClr val="bg1">
                      <a:lumMod val="75000"/>
                    </a:schemeClr>
                  </a:solidFill>
                </a:uFill>
                <a:latin typeface="+mn-ea"/>
                <a:hlinkClick r:id="rId12" action="ppaction://hlinksldjump">
                  <a:extLst>
                    <a:ext uri="{A12FA001-AC4F-418D-AE19-62706E023703}">
                      <ahyp:hlinkClr xmlns:ahyp="http://schemas.microsoft.com/office/drawing/2018/hyperlinkcolor" val="tx"/>
                    </a:ext>
                  </a:extLst>
                </a:hlinkClick>
              </a:rPr>
              <a:t>	</a:t>
            </a:r>
            <a:r>
              <a:rPr lang="en-US" altLang="ja-JP" sz="1000" i="0" u="sng" strike="noStrike" dirty="0">
                <a:effectLst/>
                <a:uFill>
                  <a:solidFill>
                    <a:schemeClr val="bg1"/>
                  </a:solidFill>
                </a:uFill>
                <a:latin typeface="+mn-ea"/>
                <a:hlinkClick r:id="rId12" action="ppaction://hlinksldjump">
                  <a:extLst>
                    <a:ext uri="{A12FA001-AC4F-418D-AE19-62706E023703}">
                      <ahyp:hlinkClr xmlns:ahyp="http://schemas.microsoft.com/office/drawing/2018/hyperlinkcolor" val="tx"/>
                    </a:ext>
                  </a:extLst>
                </a:hlinkClick>
              </a:rPr>
              <a:t>18</a:t>
            </a:r>
            <a:endParaRPr lang="en-US" altLang="ja-JP" sz="1000" i="0" u="sng" strike="noStrike" dirty="0">
              <a:effectLst/>
              <a:uFill>
                <a:solidFill>
                  <a:schemeClr val="bg1"/>
                </a:solidFill>
              </a:uFill>
              <a:latin typeface="+mn-ea"/>
            </a:endParaRPr>
          </a:p>
          <a:p>
            <a:pPr lvl="1">
              <a:spcBef>
                <a:spcPts val="300"/>
              </a:spcBef>
            </a:pPr>
            <a:r>
              <a:rPr lang="ja-JP" altLang="en-US" sz="1000" b="0" i="0" u="sng" strike="noStrike">
                <a:effectLst/>
                <a:uFill>
                  <a:solidFill>
                    <a:schemeClr val="bg1"/>
                  </a:solidFill>
                </a:uFill>
                <a:latin typeface="+mn-ea"/>
              </a:rPr>
              <a:t>社員へ手動で休暇付与を行う</a:t>
            </a:r>
          </a:p>
          <a:p>
            <a:pPr lvl="1">
              <a:spcBef>
                <a:spcPts val="300"/>
              </a:spcBef>
            </a:pPr>
            <a:r>
              <a:rPr lang="ja-JP" altLang="en-US" sz="1000" b="0" i="0" u="sng" strike="noStrike">
                <a:effectLst/>
                <a:uFill>
                  <a:solidFill>
                    <a:schemeClr val="bg1"/>
                  </a:solidFill>
                </a:uFill>
                <a:latin typeface="+mn-ea"/>
              </a:rPr>
              <a:t>特別休暇を設定する</a:t>
            </a:r>
            <a:endParaRPr lang="en-US" altLang="ja-JP" sz="1000" i="0" u="sng" strike="noStrike" dirty="0">
              <a:effectLst/>
              <a:uFill>
                <a:solidFill>
                  <a:schemeClr val="bg1"/>
                </a:solidFill>
              </a:uFill>
              <a:latin typeface="+mn-ea"/>
            </a:endParaRPr>
          </a:p>
          <a:p>
            <a:pPr marL="4716463" indent="-4716463" rtl="0">
              <a:lnSpc>
                <a:spcPct val="200000"/>
              </a:lnSpc>
              <a:spcBef>
                <a:spcPts val="300"/>
              </a:spcBef>
              <a:spcAft>
                <a:spcPts val="0"/>
              </a:spcAft>
              <a:buNone/>
            </a:pPr>
            <a:r>
              <a:rPr lang="ja-JP" altLang="en-US" sz="1000" i="0" u="sng" strike="noStrike">
                <a:effectLst/>
                <a:uFill>
                  <a:solidFill>
                    <a:schemeClr val="bg1"/>
                  </a:solidFill>
                </a:uFill>
                <a:latin typeface="+mn-ea"/>
                <a:hlinkClick r:id="rId13" action="ppaction://hlinksldjump">
                  <a:extLst>
                    <a:ext uri="{A12FA001-AC4F-418D-AE19-62706E023703}">
                      <ahyp:hlinkClr xmlns:ahyp="http://schemas.microsoft.com/office/drawing/2018/hyperlinkcolor" val="tx"/>
                    </a:ext>
                  </a:extLst>
                </a:hlinkClick>
              </a:rPr>
              <a:t>キンクラ請求情報の確認</a:t>
            </a:r>
            <a:r>
              <a:rPr lang="en-US" altLang="ja-JP" sz="1000" u="dotted" baseline="100000" dirty="0">
                <a:uFill>
                  <a:solidFill>
                    <a:schemeClr val="bg1">
                      <a:lumMod val="75000"/>
                    </a:schemeClr>
                  </a:solidFill>
                </a:uFill>
                <a:latin typeface="+mn-ea"/>
                <a:hlinkClick r:id="rId13" action="ppaction://hlinksldjump">
                  <a:extLst>
                    <a:ext uri="{A12FA001-AC4F-418D-AE19-62706E023703}">
                      <ahyp:hlinkClr xmlns:ahyp="http://schemas.microsoft.com/office/drawing/2018/hyperlinkcolor" val="tx"/>
                    </a:ext>
                  </a:extLst>
                </a:hlinkClick>
              </a:rPr>
              <a:t>	</a:t>
            </a:r>
            <a:r>
              <a:rPr lang="en-US" altLang="ja-JP" sz="1000" i="0" u="sng" strike="noStrike" dirty="0">
                <a:effectLst/>
                <a:uFill>
                  <a:solidFill>
                    <a:schemeClr val="bg1"/>
                  </a:solidFill>
                </a:uFill>
                <a:latin typeface="+mn-ea"/>
                <a:hlinkClick r:id="rId13" action="ppaction://hlinksldjump">
                  <a:extLst>
                    <a:ext uri="{A12FA001-AC4F-418D-AE19-62706E023703}">
                      <ahyp:hlinkClr xmlns:ahyp="http://schemas.microsoft.com/office/drawing/2018/hyperlinkcolor" val="tx"/>
                    </a:ext>
                  </a:extLst>
                </a:hlinkClick>
              </a:rPr>
              <a:t>21</a:t>
            </a:r>
            <a:endParaRPr lang="en-US" altLang="ja-JP" sz="1000" i="0" u="sng" strike="noStrike" dirty="0">
              <a:effectLst/>
              <a:uFill>
                <a:solidFill>
                  <a:schemeClr val="bg1"/>
                </a:solidFill>
              </a:uFill>
              <a:latin typeface="+mn-ea"/>
            </a:endParaRPr>
          </a:p>
          <a:p>
            <a:pPr marL="4716463" indent="-4716463" rtl="0">
              <a:lnSpc>
                <a:spcPct val="200000"/>
              </a:lnSpc>
              <a:spcBef>
                <a:spcPts val="300"/>
              </a:spcBef>
              <a:spcAft>
                <a:spcPts val="0"/>
              </a:spcAft>
              <a:buNone/>
            </a:pPr>
            <a:r>
              <a:rPr lang="ja-JP" altLang="en-US" sz="1000" i="0" u="sng" strike="noStrike">
                <a:effectLst/>
                <a:uFill>
                  <a:solidFill>
                    <a:schemeClr val="bg1"/>
                  </a:solidFill>
                </a:uFill>
                <a:latin typeface="+mn-ea"/>
                <a:hlinkClick r:id="rId13" action="ppaction://hlinksldjump">
                  <a:extLst>
                    <a:ext uri="{A12FA001-AC4F-418D-AE19-62706E023703}">
                      <ahyp:hlinkClr xmlns:ahyp="http://schemas.microsoft.com/office/drawing/2018/hyperlinkcolor" val="tx"/>
                    </a:ext>
                  </a:extLst>
                </a:hlinkClick>
              </a:rPr>
              <a:t>オプション機能の設定</a:t>
            </a:r>
            <a:r>
              <a:rPr lang="en-US" altLang="ja-JP" sz="1000" u="dotted" baseline="100000" dirty="0">
                <a:uFill>
                  <a:solidFill>
                    <a:schemeClr val="bg1">
                      <a:lumMod val="75000"/>
                    </a:schemeClr>
                  </a:solidFill>
                </a:uFill>
                <a:latin typeface="+mn-ea"/>
                <a:hlinkClick r:id="rId13" action="ppaction://hlinksldjump">
                  <a:extLst>
                    <a:ext uri="{A12FA001-AC4F-418D-AE19-62706E023703}">
                      <ahyp:hlinkClr xmlns:ahyp="http://schemas.microsoft.com/office/drawing/2018/hyperlinkcolor" val="tx"/>
                    </a:ext>
                  </a:extLst>
                </a:hlinkClick>
              </a:rPr>
              <a:t>	</a:t>
            </a:r>
            <a:r>
              <a:rPr lang="en-US" altLang="ja-JP" sz="1000" i="0" u="sng" strike="noStrike" dirty="0">
                <a:effectLst/>
                <a:uFill>
                  <a:solidFill>
                    <a:schemeClr val="bg1"/>
                  </a:solidFill>
                </a:uFill>
                <a:latin typeface="+mn-ea"/>
                <a:hlinkClick r:id="rId13" action="ppaction://hlinksldjump">
                  <a:extLst>
                    <a:ext uri="{A12FA001-AC4F-418D-AE19-62706E023703}">
                      <ahyp:hlinkClr xmlns:ahyp="http://schemas.microsoft.com/office/drawing/2018/hyperlinkcolor" val="tx"/>
                    </a:ext>
                  </a:extLst>
                </a:hlinkClick>
              </a:rPr>
              <a:t>21</a:t>
            </a:r>
            <a:endParaRPr lang="en-US" altLang="ja-JP" sz="1000" i="0" u="sng" strike="noStrike" dirty="0">
              <a:effectLst/>
              <a:uFill>
                <a:solidFill>
                  <a:schemeClr val="bg1"/>
                </a:solidFill>
              </a:uFill>
              <a:latin typeface="+mn-ea"/>
            </a:endParaRPr>
          </a:p>
        </p:txBody>
      </p:sp>
    </p:spTree>
    <p:extLst>
      <p:ext uri="{BB962C8B-B14F-4D97-AF65-F5344CB8AC3E}">
        <p14:creationId xmlns:p14="http://schemas.microsoft.com/office/powerpoint/2010/main" val="4057647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20</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55" name="コンテンツ プレースホルダー 3">
            <a:extLst>
              <a:ext uri="{FF2B5EF4-FFF2-40B4-BE49-F238E27FC236}">
                <a16:creationId xmlns:a16="http://schemas.microsoft.com/office/drawing/2014/main" id="{E697C07D-829D-9447-371F-5300C3C4FBF1}"/>
              </a:ext>
            </a:extLst>
          </p:cNvPr>
          <p:cNvSpPr txBox="1">
            <a:spLocks/>
          </p:cNvSpPr>
          <p:nvPr/>
        </p:nvSpPr>
        <p:spPr>
          <a:xfrm>
            <a:off x="471489" y="625301"/>
            <a:ext cx="3249906" cy="1968488"/>
          </a:xfrm>
          <a:prstGeom prst="rect">
            <a:avLst/>
          </a:prstGeom>
        </p:spPr>
        <p:txBody>
          <a:bodyPr vert="horz" wrap="square" lIns="91440" tIns="45720" rIns="91440" bIns="45720" rtlCol="0">
            <a:sp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000"/>
              <a:t>特別休暇を確認・削除する</a:t>
            </a:r>
          </a:p>
          <a:p>
            <a:pPr marL="228600" indent="-228600">
              <a:lnSpc>
                <a:spcPts val="1180"/>
              </a:lnSpc>
              <a:buFont typeface="+mj-lt"/>
              <a:buAutoNum type="arabicPeriod"/>
            </a:pPr>
            <a:r>
              <a:rPr lang="ja-JP" altLang="en-US" sz="900" b="0"/>
              <a:t>特別休暇画面の一覧から、確認する特別休暇の詳細アイコン（三点アイコン）をクリックして内容を確認します。</a:t>
            </a:r>
          </a:p>
          <a:p>
            <a:pPr marL="228600" indent="-228600">
              <a:lnSpc>
                <a:spcPts val="1180"/>
              </a:lnSpc>
              <a:buFont typeface="+mj-lt"/>
              <a:buAutoNum type="arabicPeriod"/>
            </a:pPr>
            <a:r>
              <a:rPr lang="ja-JP" altLang="en-US" sz="900" b="0"/>
              <a:t>特別休暇を削除する場合は表示された画面の「削除」ボタンをクリックし、画面に従って削除を行います。</a:t>
            </a:r>
            <a:br>
              <a:rPr lang="en-US" altLang="ja-JP" sz="900" b="0" dirty="0"/>
            </a:br>
            <a:br>
              <a:rPr lang="en-US" altLang="ja-JP" sz="900" b="0" dirty="0"/>
            </a:br>
            <a:r>
              <a:rPr lang="en-US" altLang="ja-JP" sz="900" b="0" dirty="0">
                <a:solidFill>
                  <a:srgbClr val="FF0000"/>
                </a:solidFill>
              </a:rPr>
              <a:t>※</a:t>
            </a:r>
            <a:r>
              <a:rPr lang="ja-JP" altLang="en-US" sz="900" b="0">
                <a:solidFill>
                  <a:srgbClr val="FF0000"/>
                </a:solidFill>
              </a:rPr>
              <a:t>削除した特別休暇情報は元に戻せませんのでご注意ください。</a:t>
            </a:r>
            <a:br>
              <a:rPr lang="en-US" altLang="ja-JP" sz="900" b="0" dirty="0">
                <a:solidFill>
                  <a:srgbClr val="FF0000"/>
                </a:solidFill>
              </a:rPr>
            </a:br>
            <a:r>
              <a:rPr lang="ja-JP" altLang="en-US" sz="900" b="0">
                <a:solidFill>
                  <a:srgbClr val="FF0000"/>
                </a:solidFill>
              </a:rPr>
              <a:t>削除後、既に付与された特別休暇は消滅し、申請中のものもキャンセルされます。</a:t>
            </a:r>
          </a:p>
        </p:txBody>
      </p:sp>
      <p:pic>
        <p:nvPicPr>
          <p:cNvPr id="2" name="図 1">
            <a:extLst>
              <a:ext uri="{FF2B5EF4-FFF2-40B4-BE49-F238E27FC236}">
                <a16:creationId xmlns:a16="http://schemas.microsoft.com/office/drawing/2014/main" id="{5258926C-1AEC-68E2-92F5-ADBE8912856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450903" y="926973"/>
            <a:ext cx="1221010" cy="875441"/>
          </a:xfrm>
          <a:prstGeom prst="rect">
            <a:avLst/>
          </a:prstGeom>
          <a:ln w="19050">
            <a:solidFill>
              <a:schemeClr val="bg1">
                <a:lumMod val="75000"/>
              </a:schemeClr>
            </a:solidFill>
          </a:ln>
        </p:spPr>
      </p:pic>
      <p:sp>
        <p:nvSpPr>
          <p:cNvPr id="3" name="四角形: 角を丸くする 10">
            <a:extLst>
              <a:ext uri="{FF2B5EF4-FFF2-40B4-BE49-F238E27FC236}">
                <a16:creationId xmlns:a16="http://schemas.microsoft.com/office/drawing/2014/main" id="{61C03AAD-885A-3E09-576A-1DC122A4886D}"/>
              </a:ext>
            </a:extLst>
          </p:cNvPr>
          <p:cNvSpPr/>
          <p:nvPr/>
        </p:nvSpPr>
        <p:spPr>
          <a:xfrm>
            <a:off x="4799176" y="1275174"/>
            <a:ext cx="524463" cy="530661"/>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ラフィックス 9">
            <a:extLst>
              <a:ext uri="{FF2B5EF4-FFF2-40B4-BE49-F238E27FC236}">
                <a16:creationId xmlns:a16="http://schemas.microsoft.com/office/drawing/2014/main" id="{97271CA5-2B44-AD13-1162-9D3F6AFE5871}"/>
              </a:ext>
            </a:extLst>
          </p:cNvPr>
          <p:cNvGrpSpPr/>
          <p:nvPr/>
        </p:nvGrpSpPr>
        <p:grpSpPr>
          <a:xfrm>
            <a:off x="478167" y="2963063"/>
            <a:ext cx="5894867" cy="1367904"/>
            <a:chOff x="482028" y="5964289"/>
            <a:chExt cx="5894867" cy="1367904"/>
          </a:xfrm>
        </p:grpSpPr>
        <p:sp>
          <p:nvSpPr>
            <p:cNvPr id="6" name="フリーフォーム: 図形 12">
              <a:extLst>
                <a:ext uri="{FF2B5EF4-FFF2-40B4-BE49-F238E27FC236}">
                  <a16:creationId xmlns:a16="http://schemas.microsoft.com/office/drawing/2014/main" id="{743F3314-ABC4-8C5F-840E-3C4068311588}"/>
                </a:ext>
              </a:extLst>
            </p:cNvPr>
            <p:cNvSpPr/>
            <p:nvPr userDrawn="1"/>
          </p:nvSpPr>
          <p:spPr>
            <a:xfrm>
              <a:off x="482028" y="6048306"/>
              <a:ext cx="5894867" cy="1283887"/>
            </a:xfrm>
            <a:custGeom>
              <a:avLst/>
              <a:gdLst>
                <a:gd name="connsiteX0" fmla="*/ 798687 w 5894867"/>
                <a:gd name="connsiteY0" fmla="*/ 0 h 1342778"/>
                <a:gd name="connsiteX1" fmla="*/ 5796635 w 5894867"/>
                <a:gd name="connsiteY1" fmla="*/ 0 h 1342778"/>
                <a:gd name="connsiteX2" fmla="*/ 5894868 w 5894867"/>
                <a:gd name="connsiteY2" fmla="*/ 98232 h 1342778"/>
                <a:gd name="connsiteX3" fmla="*/ 5894868 w 5894867"/>
                <a:gd name="connsiteY3" fmla="*/ 1244546 h 1342778"/>
                <a:gd name="connsiteX4" fmla="*/ 5796635 w 5894867"/>
                <a:gd name="connsiteY4" fmla="*/ 1342779 h 1342778"/>
                <a:gd name="connsiteX5" fmla="*/ 98232 w 5894867"/>
                <a:gd name="connsiteY5" fmla="*/ 1342779 h 1342778"/>
                <a:gd name="connsiteX6" fmla="*/ 0 w 5894867"/>
                <a:gd name="connsiteY6" fmla="*/ 1244546 h 1342778"/>
                <a:gd name="connsiteX7" fmla="*/ 0 w 5894867"/>
                <a:gd name="connsiteY7" fmla="*/ 98232 h 1342778"/>
                <a:gd name="connsiteX8" fmla="*/ 98232 w 5894867"/>
                <a:gd name="connsiteY8" fmla="*/ 0 h 13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4867" h="1342778">
                  <a:moveTo>
                    <a:pt x="798687" y="0"/>
                  </a:moveTo>
                  <a:lnTo>
                    <a:pt x="5796635" y="0"/>
                  </a:lnTo>
                  <a:cubicBezTo>
                    <a:pt x="5850952" y="0"/>
                    <a:pt x="5894868" y="44031"/>
                    <a:pt x="5894868" y="98232"/>
                  </a:cubicBezTo>
                  <a:lnTo>
                    <a:pt x="5894868" y="1244546"/>
                  </a:lnTo>
                  <a:cubicBezTo>
                    <a:pt x="5894868" y="1298863"/>
                    <a:pt x="5850837" y="1342779"/>
                    <a:pt x="5796635" y="1342779"/>
                  </a:cubicBezTo>
                  <a:lnTo>
                    <a:pt x="98232" y="1342779"/>
                  </a:lnTo>
                  <a:cubicBezTo>
                    <a:pt x="43916" y="1342779"/>
                    <a:pt x="0" y="1298748"/>
                    <a:pt x="0" y="1244546"/>
                  </a:cubicBezTo>
                  <a:lnTo>
                    <a:pt x="0" y="98232"/>
                  </a:lnTo>
                  <a:cubicBezTo>
                    <a:pt x="0" y="43916"/>
                    <a:pt x="44031" y="0"/>
                    <a:pt x="98232" y="0"/>
                  </a:cubicBezTo>
                </a:path>
              </a:pathLst>
            </a:custGeom>
            <a:solidFill>
              <a:srgbClr val="F7F8F8"/>
            </a:solidFill>
            <a:ln w="11557" cap="flat">
              <a:solidFill>
                <a:srgbClr val="CCCCCC"/>
              </a:solidFill>
              <a:prstDash val="solid"/>
              <a:miter/>
            </a:ln>
          </p:spPr>
          <p:txBody>
            <a:bodyPr lIns="216000" tIns="252000" rIns="216000" bIns="180000" rtlCol="0" anchor="t">
              <a:spAutoFit/>
            </a:bodyPr>
            <a:lstStyle/>
            <a:p>
              <a:pPr algn="l"/>
              <a:r>
                <a:rPr lang="ja-JP" altLang="en-US" sz="1050" b="1"/>
                <a:t>特別休暇の表示</a:t>
              </a:r>
              <a:r>
                <a:rPr lang="en-US" altLang="ja-JP" sz="1050" b="1" dirty="0"/>
                <a:t>/</a:t>
              </a:r>
              <a:r>
                <a:rPr lang="ja-JP" altLang="en-US" sz="1050" b="1"/>
                <a:t>非表示について</a:t>
              </a:r>
              <a:br>
                <a:rPr lang="en-US" altLang="ja-JP" sz="1050" b="1" dirty="0"/>
              </a:br>
              <a:endParaRPr lang="ja-JP" altLang="en-US" sz="500" b="1"/>
            </a:p>
            <a:p>
              <a:pPr algn="l">
                <a:lnSpc>
                  <a:spcPts val="1160"/>
                </a:lnSpc>
              </a:pPr>
              <a:r>
                <a:rPr lang="ja-JP" altLang="en-US" sz="900"/>
                <a:t>特別休暇設定画面では、特別休暇の表示</a:t>
              </a:r>
              <a:r>
                <a:rPr lang="en-US" altLang="ja-JP" sz="900" dirty="0"/>
                <a:t>/</a:t>
              </a:r>
              <a:r>
                <a:rPr lang="ja-JP" altLang="en-US" sz="900"/>
                <a:t>非表示を切り替えることができます。</a:t>
              </a:r>
            </a:p>
            <a:p>
              <a:pPr algn="l">
                <a:lnSpc>
                  <a:spcPts val="1160"/>
                </a:lnSpc>
              </a:pPr>
              <a:r>
                <a:rPr lang="ja-JP" altLang="en-US" sz="900"/>
                <a:t>特別休暇を非表示にすると、その後は新しい申請ができなくなります。</a:t>
              </a:r>
            </a:p>
            <a:p>
              <a:pPr algn="l">
                <a:lnSpc>
                  <a:spcPts val="1160"/>
                </a:lnSpc>
              </a:pPr>
              <a:r>
                <a:rPr lang="ja-JP" altLang="en-US" sz="900"/>
                <a:t>非表示にする場合は、設定画面の一覧から、表示アイコン（目のアイコン）をクリックし、「非表示」ボタンをクリックします。非表示中の特別休暇の表示アイコンには斜線が入ります。</a:t>
              </a:r>
              <a:endParaRPr lang="ja-JP" altLang="en-US" sz="1050" dirty="0">
                <a:solidFill>
                  <a:schemeClr val="tx1">
                    <a:lumMod val="50000"/>
                    <a:lumOff val="50000"/>
                  </a:schemeClr>
                </a:solidFill>
              </a:endParaRPr>
            </a:p>
          </p:txBody>
        </p:sp>
        <p:sp>
          <p:nvSpPr>
            <p:cNvPr id="7" name="フリーフォーム: 図形 14">
              <a:extLst>
                <a:ext uri="{FF2B5EF4-FFF2-40B4-BE49-F238E27FC236}">
                  <a16:creationId xmlns:a16="http://schemas.microsoft.com/office/drawing/2014/main" id="{E2B2178A-6673-85EF-44BB-D292F8CC6634}"/>
                </a:ext>
              </a:extLst>
            </p:cNvPr>
            <p:cNvSpPr/>
            <p:nvPr/>
          </p:nvSpPr>
          <p:spPr>
            <a:xfrm>
              <a:off x="602334" y="5964289"/>
              <a:ext cx="115105" cy="167878"/>
            </a:xfrm>
            <a:custGeom>
              <a:avLst/>
              <a:gdLst>
                <a:gd name="connsiteX0" fmla="*/ 57553 w 115105"/>
                <a:gd name="connsiteY0" fmla="*/ 136716 h 167878"/>
                <a:gd name="connsiteX1" fmla="*/ 101353 w 115105"/>
                <a:gd name="connsiteY1" fmla="*/ 165493 h 167878"/>
                <a:gd name="connsiteX2" fmla="*/ 115105 w 115105"/>
                <a:gd name="connsiteY2" fmla="*/ 159830 h 167878"/>
                <a:gd name="connsiteX3" fmla="*/ 115105 w 115105"/>
                <a:gd name="connsiteY3" fmla="*/ 136716 h 167878"/>
                <a:gd name="connsiteX4" fmla="*/ 115105 w 115105"/>
                <a:gd name="connsiteY4" fmla="*/ 11557 h 167878"/>
                <a:gd name="connsiteX5" fmla="*/ 103549 w 115105"/>
                <a:gd name="connsiteY5" fmla="*/ 0 h 167878"/>
                <a:gd name="connsiteX6" fmla="*/ 11557 w 115105"/>
                <a:gd name="connsiteY6" fmla="*/ 0 h 167878"/>
                <a:gd name="connsiteX7" fmla="*/ 0 w 115105"/>
                <a:gd name="connsiteY7" fmla="*/ 11557 h 167878"/>
                <a:gd name="connsiteX8" fmla="*/ 0 w 115105"/>
                <a:gd name="connsiteY8" fmla="*/ 136716 h 167878"/>
                <a:gd name="connsiteX9" fmla="*/ 0 w 115105"/>
                <a:gd name="connsiteY9" fmla="*/ 136716 h 167878"/>
                <a:gd name="connsiteX10" fmla="*/ 0 w 115105"/>
                <a:gd name="connsiteY10" fmla="*/ 159830 h 167878"/>
                <a:gd name="connsiteX11" fmla="*/ 13753 w 115105"/>
                <a:gd name="connsiteY11" fmla="*/ 165493 h 167878"/>
                <a:gd name="connsiteX12" fmla="*/ 57553 w 115105"/>
                <a:gd name="connsiteY12" fmla="*/ 136716 h 16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05" h="167878">
                  <a:moveTo>
                    <a:pt x="57553" y="136716"/>
                  </a:moveTo>
                  <a:lnTo>
                    <a:pt x="101353" y="165493"/>
                  </a:lnTo>
                  <a:cubicBezTo>
                    <a:pt x="106438" y="170578"/>
                    <a:pt x="115105" y="166995"/>
                    <a:pt x="115105" y="159830"/>
                  </a:cubicBezTo>
                  <a:lnTo>
                    <a:pt x="115105" y="136716"/>
                  </a:lnTo>
                  <a:cubicBezTo>
                    <a:pt x="115105" y="136716"/>
                    <a:pt x="115105" y="11557"/>
                    <a:pt x="115105" y="11557"/>
                  </a:cubicBezTo>
                  <a:cubicBezTo>
                    <a:pt x="115105" y="5201"/>
                    <a:pt x="109905" y="0"/>
                    <a:pt x="103549" y="0"/>
                  </a:cubicBezTo>
                  <a:lnTo>
                    <a:pt x="11557" y="0"/>
                  </a:lnTo>
                  <a:cubicBezTo>
                    <a:pt x="5201" y="0"/>
                    <a:pt x="0" y="5201"/>
                    <a:pt x="0" y="11557"/>
                  </a:cubicBezTo>
                  <a:lnTo>
                    <a:pt x="0" y="136716"/>
                  </a:lnTo>
                  <a:lnTo>
                    <a:pt x="0" y="136716"/>
                  </a:lnTo>
                  <a:cubicBezTo>
                    <a:pt x="0" y="136716"/>
                    <a:pt x="0" y="159830"/>
                    <a:pt x="0" y="159830"/>
                  </a:cubicBezTo>
                  <a:cubicBezTo>
                    <a:pt x="0" y="166995"/>
                    <a:pt x="8668" y="170578"/>
                    <a:pt x="13753" y="165493"/>
                  </a:cubicBezTo>
                  <a:lnTo>
                    <a:pt x="57553" y="136716"/>
                  </a:lnTo>
                  <a:close/>
                </a:path>
              </a:pathLst>
            </a:custGeom>
            <a:solidFill>
              <a:srgbClr val="00C9B7"/>
            </a:solidFill>
            <a:ln w="11557" cap="flat">
              <a:noFill/>
              <a:prstDash val="solid"/>
              <a:miter/>
            </a:ln>
          </p:spPr>
          <p:txBody>
            <a:bodyPr rtlCol="0" anchor="ctr"/>
            <a:lstStyle/>
            <a:p>
              <a:endParaRPr lang="ja-JP" altLang="en-US"/>
            </a:p>
          </p:txBody>
        </p:sp>
        <p:sp>
          <p:nvSpPr>
            <p:cNvPr id="8" name="フリーフォーム: 図形 18">
              <a:extLst>
                <a:ext uri="{FF2B5EF4-FFF2-40B4-BE49-F238E27FC236}">
                  <a16:creationId xmlns:a16="http://schemas.microsoft.com/office/drawing/2014/main" id="{6F462E5D-8EC2-57CB-4D5E-482E91158C27}"/>
                </a:ext>
              </a:extLst>
            </p:cNvPr>
            <p:cNvSpPr/>
            <p:nvPr/>
          </p:nvSpPr>
          <p:spPr>
            <a:xfrm>
              <a:off x="777303" y="5981277"/>
              <a:ext cx="85635" cy="111060"/>
            </a:xfrm>
            <a:custGeom>
              <a:avLst/>
              <a:gdLst>
                <a:gd name="connsiteX0" fmla="*/ 116 w 85635"/>
                <a:gd name="connsiteY0" fmla="*/ 116 h 111060"/>
                <a:gd name="connsiteX1" fmla="*/ 45996 w 85635"/>
                <a:gd name="connsiteY1" fmla="*/ 116 h 111060"/>
                <a:gd name="connsiteX2" fmla="*/ 85636 w 85635"/>
                <a:gd name="connsiteY2" fmla="*/ 34439 h 111060"/>
                <a:gd name="connsiteX3" fmla="*/ 45418 w 85635"/>
                <a:gd name="connsiteY3" fmla="*/ 69572 h 111060"/>
                <a:gd name="connsiteX4" fmla="*/ 24038 w 85635"/>
                <a:gd name="connsiteY4" fmla="*/ 69572 h 111060"/>
                <a:gd name="connsiteX5" fmla="*/ 24038 w 85635"/>
                <a:gd name="connsiteY5" fmla="*/ 111060 h 111060"/>
                <a:gd name="connsiteX6" fmla="*/ 0 w 85635"/>
                <a:gd name="connsiteY6" fmla="*/ 111060 h 111060"/>
                <a:gd name="connsiteX7" fmla="*/ 0 w 85635"/>
                <a:gd name="connsiteY7" fmla="*/ 0 h 111060"/>
                <a:gd name="connsiteX8" fmla="*/ 24154 w 85635"/>
                <a:gd name="connsiteY8" fmla="*/ 50619 h 111060"/>
                <a:gd name="connsiteX9" fmla="*/ 42529 w 85635"/>
                <a:gd name="connsiteY9" fmla="*/ 50619 h 111060"/>
                <a:gd name="connsiteX10" fmla="*/ 61482 w 85635"/>
                <a:gd name="connsiteY10" fmla="*/ 35017 h 111060"/>
                <a:gd name="connsiteX11" fmla="*/ 42991 w 85635"/>
                <a:gd name="connsiteY11" fmla="*/ 19300 h 111060"/>
                <a:gd name="connsiteX12" fmla="*/ 24154 w 85635"/>
                <a:gd name="connsiteY12" fmla="*/ 19300 h 111060"/>
                <a:gd name="connsiteX13" fmla="*/ 24154 w 85635"/>
                <a:gd name="connsiteY13" fmla="*/ 50619 h 11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635" h="111060">
                  <a:moveTo>
                    <a:pt x="116" y="116"/>
                  </a:moveTo>
                  <a:lnTo>
                    <a:pt x="45996" y="116"/>
                  </a:lnTo>
                  <a:cubicBezTo>
                    <a:pt x="69572" y="116"/>
                    <a:pt x="85636" y="13406"/>
                    <a:pt x="85636" y="34439"/>
                  </a:cubicBezTo>
                  <a:cubicBezTo>
                    <a:pt x="85636" y="58593"/>
                    <a:pt x="67376" y="69572"/>
                    <a:pt x="45418" y="69572"/>
                  </a:cubicBezTo>
                  <a:lnTo>
                    <a:pt x="24038" y="69572"/>
                  </a:lnTo>
                  <a:cubicBezTo>
                    <a:pt x="24038" y="69572"/>
                    <a:pt x="24038" y="111060"/>
                    <a:pt x="24038" y="111060"/>
                  </a:cubicBezTo>
                  <a:lnTo>
                    <a:pt x="0" y="111060"/>
                  </a:lnTo>
                  <a:cubicBezTo>
                    <a:pt x="0" y="111060"/>
                    <a:pt x="0" y="0"/>
                    <a:pt x="0" y="0"/>
                  </a:cubicBezTo>
                  <a:close/>
                  <a:moveTo>
                    <a:pt x="24154" y="50619"/>
                  </a:moveTo>
                  <a:lnTo>
                    <a:pt x="42529" y="50619"/>
                  </a:lnTo>
                  <a:cubicBezTo>
                    <a:pt x="53623" y="50619"/>
                    <a:pt x="61482" y="46343"/>
                    <a:pt x="61482" y="35017"/>
                  </a:cubicBezTo>
                  <a:cubicBezTo>
                    <a:pt x="61482" y="23576"/>
                    <a:pt x="53161" y="19300"/>
                    <a:pt x="42991" y="19300"/>
                  </a:cubicBezTo>
                  <a:lnTo>
                    <a:pt x="24154" y="19300"/>
                  </a:lnTo>
                  <a:cubicBezTo>
                    <a:pt x="24154" y="19300"/>
                    <a:pt x="24154" y="50619"/>
                    <a:pt x="24154" y="50619"/>
                  </a:cubicBezTo>
                  <a:close/>
                </a:path>
              </a:pathLst>
            </a:custGeom>
            <a:solidFill>
              <a:srgbClr val="00C9B7"/>
            </a:solidFill>
            <a:ln w="11557" cap="flat">
              <a:noFill/>
              <a:prstDash val="solid"/>
              <a:miter/>
            </a:ln>
          </p:spPr>
          <p:txBody>
            <a:bodyPr rtlCol="0" anchor="ctr"/>
            <a:lstStyle/>
            <a:p>
              <a:endParaRPr lang="ja-JP" altLang="en-US"/>
            </a:p>
          </p:txBody>
        </p:sp>
        <p:sp>
          <p:nvSpPr>
            <p:cNvPr id="9" name="フリーフォーム: 図形 19">
              <a:extLst>
                <a:ext uri="{FF2B5EF4-FFF2-40B4-BE49-F238E27FC236}">
                  <a16:creationId xmlns:a16="http://schemas.microsoft.com/office/drawing/2014/main" id="{1CE89802-B083-DDB5-AB6C-A663CD787FD6}"/>
                </a:ext>
              </a:extLst>
            </p:cNvPr>
            <p:cNvSpPr/>
            <p:nvPr/>
          </p:nvSpPr>
          <p:spPr>
            <a:xfrm>
              <a:off x="877038" y="5979891"/>
              <a:ext cx="107708" cy="114180"/>
            </a:xfrm>
            <a:custGeom>
              <a:avLst/>
              <a:gdLst>
                <a:gd name="connsiteX0" fmla="*/ 107709 w 107708"/>
                <a:gd name="connsiteY0" fmla="*/ 56628 h 114180"/>
                <a:gd name="connsiteX1" fmla="*/ 53045 w 107708"/>
                <a:gd name="connsiteY1" fmla="*/ 114181 h 114180"/>
                <a:gd name="connsiteX2" fmla="*/ 0 w 107708"/>
                <a:gd name="connsiteY2" fmla="*/ 57090 h 114180"/>
                <a:gd name="connsiteX3" fmla="*/ 54663 w 107708"/>
                <a:gd name="connsiteY3" fmla="*/ 0 h 114180"/>
                <a:gd name="connsiteX4" fmla="*/ 107709 w 107708"/>
                <a:gd name="connsiteY4" fmla="*/ 56744 h 114180"/>
                <a:gd name="connsiteX5" fmla="*/ 24847 w 107708"/>
                <a:gd name="connsiteY5" fmla="*/ 56628 h 114180"/>
                <a:gd name="connsiteX6" fmla="*/ 54086 w 107708"/>
                <a:gd name="connsiteY6" fmla="*/ 94650 h 114180"/>
                <a:gd name="connsiteX7" fmla="*/ 82977 w 107708"/>
                <a:gd name="connsiteY7" fmla="*/ 56975 h 114180"/>
                <a:gd name="connsiteX8" fmla="*/ 53623 w 107708"/>
                <a:gd name="connsiteY8" fmla="*/ 19415 h 114180"/>
                <a:gd name="connsiteX9" fmla="*/ 24847 w 107708"/>
                <a:gd name="connsiteY9" fmla="*/ 56513 h 11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708" h="114180">
                  <a:moveTo>
                    <a:pt x="107709" y="56628"/>
                  </a:moveTo>
                  <a:cubicBezTo>
                    <a:pt x="107709" y="87485"/>
                    <a:pt x="89103" y="114181"/>
                    <a:pt x="53045" y="114181"/>
                  </a:cubicBezTo>
                  <a:cubicBezTo>
                    <a:pt x="16988" y="114181"/>
                    <a:pt x="0" y="88871"/>
                    <a:pt x="0" y="57090"/>
                  </a:cubicBezTo>
                  <a:cubicBezTo>
                    <a:pt x="0" y="24731"/>
                    <a:pt x="20109" y="0"/>
                    <a:pt x="54663" y="0"/>
                  </a:cubicBezTo>
                  <a:cubicBezTo>
                    <a:pt x="87138" y="0"/>
                    <a:pt x="107709" y="22767"/>
                    <a:pt x="107709" y="56744"/>
                  </a:cubicBezTo>
                  <a:close/>
                  <a:moveTo>
                    <a:pt x="24847" y="56628"/>
                  </a:moveTo>
                  <a:cubicBezTo>
                    <a:pt x="24847" y="78355"/>
                    <a:pt x="34324" y="94650"/>
                    <a:pt x="54086" y="94650"/>
                  </a:cubicBezTo>
                  <a:cubicBezTo>
                    <a:pt x="75466" y="94650"/>
                    <a:pt x="82977" y="76737"/>
                    <a:pt x="82977" y="56975"/>
                  </a:cubicBezTo>
                  <a:cubicBezTo>
                    <a:pt x="82977" y="35941"/>
                    <a:pt x="74425" y="19415"/>
                    <a:pt x="53623" y="19415"/>
                  </a:cubicBezTo>
                  <a:cubicBezTo>
                    <a:pt x="32821" y="19415"/>
                    <a:pt x="24847" y="34901"/>
                    <a:pt x="24847" y="56513"/>
                  </a:cubicBezTo>
                  <a:close/>
                </a:path>
              </a:pathLst>
            </a:custGeom>
            <a:solidFill>
              <a:srgbClr val="00C9B7"/>
            </a:solidFill>
            <a:ln w="11557" cap="flat">
              <a:noFill/>
              <a:prstDash val="solid"/>
              <a:miter/>
            </a:ln>
          </p:spPr>
          <p:txBody>
            <a:bodyPr rtlCol="0" anchor="ctr"/>
            <a:lstStyle/>
            <a:p>
              <a:endParaRPr lang="ja-JP" altLang="en-US"/>
            </a:p>
          </p:txBody>
        </p:sp>
        <p:sp>
          <p:nvSpPr>
            <p:cNvPr id="10" name="フリーフォーム: 図形 20">
              <a:extLst>
                <a:ext uri="{FF2B5EF4-FFF2-40B4-BE49-F238E27FC236}">
                  <a16:creationId xmlns:a16="http://schemas.microsoft.com/office/drawing/2014/main" id="{3B256E31-A442-9BCC-DCF9-8360C887FC4D}"/>
                </a:ext>
              </a:extLst>
            </p:cNvPr>
            <p:cNvSpPr/>
            <p:nvPr/>
          </p:nvSpPr>
          <p:spPr>
            <a:xfrm>
              <a:off x="1005664" y="5981393"/>
              <a:ext cx="24038" cy="111060"/>
            </a:xfrm>
            <a:custGeom>
              <a:avLst/>
              <a:gdLst>
                <a:gd name="connsiteX0" fmla="*/ 24038 w 24038"/>
                <a:gd name="connsiteY0" fmla="*/ 0 h 111060"/>
                <a:gd name="connsiteX1" fmla="*/ 24038 w 24038"/>
                <a:gd name="connsiteY1" fmla="*/ 111060 h 111060"/>
                <a:gd name="connsiteX2" fmla="*/ 0 w 24038"/>
                <a:gd name="connsiteY2" fmla="*/ 111060 h 111060"/>
                <a:gd name="connsiteX3" fmla="*/ 0 w 24038"/>
                <a:gd name="connsiteY3" fmla="*/ 0 h 111060"/>
                <a:gd name="connsiteX4" fmla="*/ 24038 w 24038"/>
                <a:gd name="connsiteY4" fmla="*/ 0 h 111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38" h="111060">
                  <a:moveTo>
                    <a:pt x="24038" y="0"/>
                  </a:moveTo>
                  <a:lnTo>
                    <a:pt x="24038" y="111060"/>
                  </a:lnTo>
                  <a:cubicBezTo>
                    <a:pt x="24038" y="111060"/>
                    <a:pt x="0" y="111060"/>
                    <a:pt x="0" y="111060"/>
                  </a:cubicBezTo>
                  <a:lnTo>
                    <a:pt x="0" y="0"/>
                  </a:lnTo>
                  <a:cubicBezTo>
                    <a:pt x="0" y="0"/>
                    <a:pt x="24038" y="0"/>
                    <a:pt x="24038" y="0"/>
                  </a:cubicBezTo>
                  <a:close/>
                </a:path>
              </a:pathLst>
            </a:custGeom>
            <a:solidFill>
              <a:srgbClr val="00C9B7"/>
            </a:solidFill>
            <a:ln w="11557" cap="flat">
              <a:noFill/>
              <a:prstDash val="solid"/>
              <a:miter/>
            </a:ln>
          </p:spPr>
          <p:txBody>
            <a:bodyPr rtlCol="0" anchor="ctr"/>
            <a:lstStyle/>
            <a:p>
              <a:endParaRPr lang="ja-JP" altLang="en-US"/>
            </a:p>
          </p:txBody>
        </p:sp>
        <p:sp>
          <p:nvSpPr>
            <p:cNvPr id="11" name="フリーフォーム: 図形 21">
              <a:extLst>
                <a:ext uri="{FF2B5EF4-FFF2-40B4-BE49-F238E27FC236}">
                  <a16:creationId xmlns:a16="http://schemas.microsoft.com/office/drawing/2014/main" id="{3A3454E4-C2D7-332B-3692-681E6B270B19}"/>
                </a:ext>
              </a:extLst>
            </p:cNvPr>
            <p:cNvSpPr/>
            <p:nvPr/>
          </p:nvSpPr>
          <p:spPr>
            <a:xfrm>
              <a:off x="1056052" y="5981393"/>
              <a:ext cx="95227" cy="111060"/>
            </a:xfrm>
            <a:custGeom>
              <a:avLst/>
              <a:gdLst>
                <a:gd name="connsiteX0" fmla="*/ 116 w 95227"/>
                <a:gd name="connsiteY0" fmla="*/ 111060 h 111060"/>
                <a:gd name="connsiteX1" fmla="*/ 116 w 95227"/>
                <a:gd name="connsiteY1" fmla="*/ 0 h 111060"/>
                <a:gd name="connsiteX2" fmla="*/ 29816 w 95227"/>
                <a:gd name="connsiteY2" fmla="*/ 0 h 111060"/>
                <a:gd name="connsiteX3" fmla="*/ 74426 w 95227"/>
                <a:gd name="connsiteY3" fmla="*/ 81937 h 111060"/>
                <a:gd name="connsiteX4" fmla="*/ 74772 w 95227"/>
                <a:gd name="connsiteY4" fmla="*/ 81937 h 111060"/>
                <a:gd name="connsiteX5" fmla="*/ 73501 w 95227"/>
                <a:gd name="connsiteY5" fmla="*/ 32821 h 111060"/>
                <a:gd name="connsiteX6" fmla="*/ 73501 w 95227"/>
                <a:gd name="connsiteY6" fmla="*/ 0 h 111060"/>
                <a:gd name="connsiteX7" fmla="*/ 95228 w 95227"/>
                <a:gd name="connsiteY7" fmla="*/ 0 h 111060"/>
                <a:gd name="connsiteX8" fmla="*/ 95228 w 95227"/>
                <a:gd name="connsiteY8" fmla="*/ 111060 h 111060"/>
                <a:gd name="connsiteX9" fmla="*/ 67029 w 95227"/>
                <a:gd name="connsiteY9" fmla="*/ 111060 h 111060"/>
                <a:gd name="connsiteX10" fmla="*/ 21149 w 95227"/>
                <a:gd name="connsiteY10" fmla="*/ 24847 h 111060"/>
                <a:gd name="connsiteX11" fmla="*/ 20802 w 95227"/>
                <a:gd name="connsiteY11" fmla="*/ 24847 h 111060"/>
                <a:gd name="connsiteX12" fmla="*/ 21842 w 95227"/>
                <a:gd name="connsiteY12" fmla="*/ 77199 h 111060"/>
                <a:gd name="connsiteX13" fmla="*/ 21842 w 95227"/>
                <a:gd name="connsiteY13" fmla="*/ 110945 h 111060"/>
                <a:gd name="connsiteX14" fmla="*/ 0 w 95227"/>
                <a:gd name="connsiteY14" fmla="*/ 110945 h 11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227" h="111060">
                  <a:moveTo>
                    <a:pt x="116" y="111060"/>
                  </a:moveTo>
                  <a:lnTo>
                    <a:pt x="116" y="0"/>
                  </a:lnTo>
                  <a:cubicBezTo>
                    <a:pt x="116" y="0"/>
                    <a:pt x="29816" y="0"/>
                    <a:pt x="29816" y="0"/>
                  </a:cubicBezTo>
                  <a:cubicBezTo>
                    <a:pt x="43685" y="24963"/>
                    <a:pt x="69341" y="69918"/>
                    <a:pt x="74426" y="81937"/>
                  </a:cubicBezTo>
                  <a:lnTo>
                    <a:pt x="74772" y="81937"/>
                  </a:lnTo>
                  <a:cubicBezTo>
                    <a:pt x="73501" y="70381"/>
                    <a:pt x="73501" y="51081"/>
                    <a:pt x="73501" y="32821"/>
                  </a:cubicBezTo>
                  <a:lnTo>
                    <a:pt x="73501" y="0"/>
                  </a:lnTo>
                  <a:cubicBezTo>
                    <a:pt x="73501" y="0"/>
                    <a:pt x="95228" y="0"/>
                    <a:pt x="95228" y="0"/>
                  </a:cubicBezTo>
                  <a:lnTo>
                    <a:pt x="95228" y="111060"/>
                  </a:lnTo>
                  <a:cubicBezTo>
                    <a:pt x="95228" y="111060"/>
                    <a:pt x="67029" y="111060"/>
                    <a:pt x="67029" y="111060"/>
                  </a:cubicBezTo>
                  <a:cubicBezTo>
                    <a:pt x="55126" y="89334"/>
                    <a:pt x="26696" y="37675"/>
                    <a:pt x="21149" y="24847"/>
                  </a:cubicBezTo>
                  <a:lnTo>
                    <a:pt x="20802" y="24847"/>
                  </a:lnTo>
                  <a:cubicBezTo>
                    <a:pt x="21611" y="34555"/>
                    <a:pt x="21842" y="57321"/>
                    <a:pt x="21842" y="77199"/>
                  </a:cubicBezTo>
                  <a:lnTo>
                    <a:pt x="21842" y="110945"/>
                  </a:lnTo>
                  <a:cubicBezTo>
                    <a:pt x="21842" y="110945"/>
                    <a:pt x="0" y="110945"/>
                    <a:pt x="0" y="110945"/>
                  </a:cubicBezTo>
                  <a:close/>
                </a:path>
              </a:pathLst>
            </a:custGeom>
            <a:solidFill>
              <a:srgbClr val="00C9B7"/>
            </a:solidFill>
            <a:ln w="11557" cap="flat">
              <a:noFill/>
              <a:prstDash val="solid"/>
              <a:miter/>
            </a:ln>
          </p:spPr>
          <p:txBody>
            <a:bodyPr rtlCol="0" anchor="ctr"/>
            <a:lstStyle/>
            <a:p>
              <a:endParaRPr lang="ja-JP" altLang="en-US"/>
            </a:p>
          </p:txBody>
        </p:sp>
        <p:sp>
          <p:nvSpPr>
            <p:cNvPr id="12" name="フリーフォーム: 図形 22">
              <a:extLst>
                <a:ext uri="{FF2B5EF4-FFF2-40B4-BE49-F238E27FC236}">
                  <a16:creationId xmlns:a16="http://schemas.microsoft.com/office/drawing/2014/main" id="{935F1D4A-1016-F2D9-1429-3734F1A16C7E}"/>
                </a:ext>
              </a:extLst>
            </p:cNvPr>
            <p:cNvSpPr/>
            <p:nvPr/>
          </p:nvSpPr>
          <p:spPr>
            <a:xfrm>
              <a:off x="1166188" y="5981508"/>
              <a:ext cx="91413" cy="110944"/>
            </a:xfrm>
            <a:custGeom>
              <a:avLst/>
              <a:gdLst>
                <a:gd name="connsiteX0" fmla="*/ 33746 w 91413"/>
                <a:gd name="connsiteY0" fmla="*/ 19646 h 110944"/>
                <a:gd name="connsiteX1" fmla="*/ 0 w 91413"/>
                <a:gd name="connsiteY1" fmla="*/ 19646 h 110944"/>
                <a:gd name="connsiteX2" fmla="*/ 0 w 91413"/>
                <a:gd name="connsiteY2" fmla="*/ 0 h 110944"/>
                <a:gd name="connsiteX3" fmla="*/ 91414 w 91413"/>
                <a:gd name="connsiteY3" fmla="*/ 0 h 110944"/>
                <a:gd name="connsiteX4" fmla="*/ 91414 w 91413"/>
                <a:gd name="connsiteY4" fmla="*/ 19646 h 110944"/>
                <a:gd name="connsiteX5" fmla="*/ 57784 w 91413"/>
                <a:gd name="connsiteY5" fmla="*/ 19646 h 110944"/>
                <a:gd name="connsiteX6" fmla="*/ 57784 w 91413"/>
                <a:gd name="connsiteY6" fmla="*/ 110945 h 110944"/>
                <a:gd name="connsiteX7" fmla="*/ 33746 w 91413"/>
                <a:gd name="connsiteY7" fmla="*/ 110945 h 110944"/>
                <a:gd name="connsiteX8" fmla="*/ 33746 w 91413"/>
                <a:gd name="connsiteY8" fmla="*/ 19646 h 11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13" h="110944">
                  <a:moveTo>
                    <a:pt x="33746" y="19646"/>
                  </a:moveTo>
                  <a:lnTo>
                    <a:pt x="0" y="19646"/>
                  </a:lnTo>
                  <a:cubicBezTo>
                    <a:pt x="0" y="19646"/>
                    <a:pt x="0" y="0"/>
                    <a:pt x="0" y="0"/>
                  </a:cubicBezTo>
                  <a:lnTo>
                    <a:pt x="91414" y="0"/>
                  </a:lnTo>
                  <a:cubicBezTo>
                    <a:pt x="91414" y="0"/>
                    <a:pt x="91414" y="19646"/>
                    <a:pt x="91414" y="19646"/>
                  </a:cubicBezTo>
                  <a:lnTo>
                    <a:pt x="57784" y="19646"/>
                  </a:lnTo>
                  <a:cubicBezTo>
                    <a:pt x="57784" y="19646"/>
                    <a:pt x="57784" y="110945"/>
                    <a:pt x="57784" y="110945"/>
                  </a:cubicBezTo>
                  <a:lnTo>
                    <a:pt x="33746" y="110945"/>
                  </a:lnTo>
                  <a:cubicBezTo>
                    <a:pt x="33746" y="110945"/>
                    <a:pt x="33746" y="19646"/>
                    <a:pt x="33746" y="19646"/>
                  </a:cubicBezTo>
                  <a:close/>
                </a:path>
              </a:pathLst>
            </a:custGeom>
            <a:solidFill>
              <a:srgbClr val="00C9B7"/>
            </a:solidFill>
            <a:ln w="11557" cap="flat">
              <a:noFill/>
              <a:prstDash val="solid"/>
              <a:miter/>
            </a:ln>
          </p:spPr>
          <p:txBody>
            <a:bodyPr rtlCol="0" anchor="ctr"/>
            <a:lstStyle/>
            <a:p>
              <a:endParaRPr lang="ja-JP" altLang="en-US"/>
            </a:p>
          </p:txBody>
        </p:sp>
        <p:sp>
          <p:nvSpPr>
            <p:cNvPr id="13" name="フリーフォーム: 図形 23">
              <a:extLst>
                <a:ext uri="{FF2B5EF4-FFF2-40B4-BE49-F238E27FC236}">
                  <a16:creationId xmlns:a16="http://schemas.microsoft.com/office/drawing/2014/main" id="{995FF5A0-396C-0C17-4804-6017B7BA779C}"/>
                </a:ext>
              </a:extLst>
            </p:cNvPr>
            <p:cNvSpPr/>
            <p:nvPr/>
          </p:nvSpPr>
          <p:spPr>
            <a:xfrm>
              <a:off x="777418" y="6106437"/>
              <a:ext cx="480183" cy="10285"/>
            </a:xfrm>
            <a:custGeom>
              <a:avLst/>
              <a:gdLst>
                <a:gd name="connsiteX0" fmla="*/ 0 w 480183"/>
                <a:gd name="connsiteY0" fmla="*/ 0 h 10285"/>
                <a:gd name="connsiteX1" fmla="*/ 480183 w 480183"/>
                <a:gd name="connsiteY1" fmla="*/ 0 h 10285"/>
                <a:gd name="connsiteX2" fmla="*/ 480183 w 480183"/>
                <a:gd name="connsiteY2" fmla="*/ 10286 h 10285"/>
                <a:gd name="connsiteX3" fmla="*/ 0 w 480183"/>
                <a:gd name="connsiteY3" fmla="*/ 10286 h 10285"/>
              </a:gdLst>
              <a:ahLst/>
              <a:cxnLst>
                <a:cxn ang="0">
                  <a:pos x="connsiteX0" y="connsiteY0"/>
                </a:cxn>
                <a:cxn ang="0">
                  <a:pos x="connsiteX1" y="connsiteY1"/>
                </a:cxn>
                <a:cxn ang="0">
                  <a:pos x="connsiteX2" y="connsiteY2"/>
                </a:cxn>
                <a:cxn ang="0">
                  <a:pos x="connsiteX3" y="connsiteY3"/>
                </a:cxn>
              </a:cxnLst>
              <a:rect l="l" t="t" r="r" b="b"/>
              <a:pathLst>
                <a:path w="480183" h="10285">
                  <a:moveTo>
                    <a:pt x="0" y="0"/>
                  </a:moveTo>
                  <a:lnTo>
                    <a:pt x="480183" y="0"/>
                  </a:lnTo>
                  <a:lnTo>
                    <a:pt x="480183" y="10286"/>
                  </a:lnTo>
                  <a:lnTo>
                    <a:pt x="0" y="10286"/>
                  </a:lnTo>
                  <a:close/>
                </a:path>
              </a:pathLst>
            </a:custGeom>
            <a:solidFill>
              <a:srgbClr val="00C9B7"/>
            </a:solidFill>
            <a:ln w="11557" cap="flat">
              <a:noFill/>
              <a:prstDash val="solid"/>
              <a:miter/>
            </a:ln>
          </p:spPr>
          <p:txBody>
            <a:bodyPr rtlCol="0" anchor="ctr"/>
            <a:lstStyle/>
            <a:p>
              <a:endParaRPr lang="ja-JP" altLang="en-US"/>
            </a:p>
          </p:txBody>
        </p:sp>
      </p:grpSp>
      <p:pic>
        <p:nvPicPr>
          <p:cNvPr id="14" name="図 13">
            <a:extLst>
              <a:ext uri="{FF2B5EF4-FFF2-40B4-BE49-F238E27FC236}">
                <a16:creationId xmlns:a16="http://schemas.microsoft.com/office/drawing/2014/main" id="{84785AAD-F55C-A0F1-4BF1-4074AB99887B}"/>
              </a:ext>
            </a:extLst>
          </p:cNvPr>
          <p:cNvPicPr>
            <a:picLocks noChangeAspect="1"/>
          </p:cNvPicPr>
          <p:nvPr/>
        </p:nvPicPr>
        <p:blipFill>
          <a:blip r:embed="rId4">
            <a:extLst>
              <a:ext uri="{28A0092B-C50C-407E-A947-70E740481C1C}">
                <a14:useLocalDpi xmlns:a14="http://schemas.microsoft.com/office/drawing/2010/main" val="0"/>
              </a:ext>
            </a:extLst>
          </a:blip>
          <a:srcRect l="60814" t="49574" r="8226" b="6702"/>
          <a:stretch/>
        </p:blipFill>
        <p:spPr>
          <a:xfrm>
            <a:off x="5323639" y="3306251"/>
            <a:ext cx="378014" cy="382772"/>
          </a:xfrm>
          <a:prstGeom prst="rect">
            <a:avLst/>
          </a:prstGeom>
          <a:ln w="19050">
            <a:solidFill>
              <a:schemeClr val="bg1">
                <a:lumMod val="75000"/>
              </a:schemeClr>
            </a:solidFill>
          </a:ln>
        </p:spPr>
      </p:pic>
    </p:spTree>
    <p:extLst>
      <p:ext uri="{BB962C8B-B14F-4D97-AF65-F5344CB8AC3E}">
        <p14:creationId xmlns:p14="http://schemas.microsoft.com/office/powerpoint/2010/main" val="2555601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31D0651-48AD-28F9-775B-79033525516C}"/>
              </a:ext>
            </a:extLst>
          </p:cNvPr>
          <p:cNvSpPr>
            <a:spLocks noGrp="1"/>
          </p:cNvSpPr>
          <p:nvPr>
            <p:ph idx="1"/>
          </p:nvPr>
        </p:nvSpPr>
        <p:spPr>
          <a:xfrm>
            <a:off x="471488" y="1059481"/>
            <a:ext cx="5915025" cy="852477"/>
          </a:xfrm>
        </p:spPr>
        <p:txBody>
          <a:bodyPr wrap="square">
            <a:spAutoFit/>
          </a:bodyPr>
          <a:lstStyle/>
          <a:p>
            <a:pPr marL="0" indent="0">
              <a:buNone/>
            </a:pPr>
            <a:r>
              <a:rPr lang="ja-JP" altLang="en-US" sz="1000" b="0"/>
              <a:t>キンクラの請求情報は、お支払い画面から確認できます。</a:t>
            </a:r>
          </a:p>
          <a:p>
            <a:pPr marL="0" indent="0">
              <a:buNone/>
            </a:pPr>
            <a:r>
              <a:rPr lang="ja-JP" altLang="en-US" sz="1000" b="0"/>
              <a:t>キンクラにアクセスし、画面上部の</a:t>
            </a:r>
            <a:r>
              <a:rPr lang="en-US" altLang="ja-JP" sz="1000" b="0" dirty="0"/>
              <a:t>『</a:t>
            </a:r>
            <a:r>
              <a:rPr lang="ja-JP" altLang="en-US" sz="1000" b="0"/>
              <a:t>システム設定</a:t>
            </a:r>
            <a:r>
              <a:rPr lang="en-US" altLang="ja-JP" sz="1000" b="0" dirty="0"/>
              <a:t>』</a:t>
            </a:r>
            <a:r>
              <a:rPr lang="ja-JP" altLang="en-US" sz="1000" b="0"/>
              <a:t>ボタンをクリックします。</a:t>
            </a:r>
            <a:endParaRPr lang="en-US" altLang="ja-JP" sz="1000" b="0" dirty="0"/>
          </a:p>
          <a:p>
            <a:pPr marL="0" indent="0">
              <a:buNone/>
            </a:pPr>
            <a:r>
              <a:rPr lang="ja-JP" altLang="en-US" sz="1000" b="0"/>
              <a:t>その後、システム設定サイドメニューまたはシステム設定一覧から</a:t>
            </a:r>
            <a:r>
              <a:rPr lang="en-US" altLang="ja-JP" sz="1000" b="0" dirty="0"/>
              <a:t>『</a:t>
            </a:r>
            <a:r>
              <a:rPr lang="ja-JP" altLang="en-US" sz="1000" b="0"/>
              <a:t>お支払い</a:t>
            </a:r>
            <a:r>
              <a:rPr lang="en-US" altLang="ja-JP" sz="1000" b="0" dirty="0"/>
              <a:t>』</a:t>
            </a:r>
            <a:r>
              <a:rPr lang="ja-JP" altLang="en-US" sz="1000" b="0"/>
              <a:t>ボタンをクリックして、お支払い画面を開きます。</a:t>
            </a:r>
          </a:p>
        </p:txBody>
      </p:sp>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21</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2" name="グラフィックス 19">
            <a:extLst>
              <a:ext uri="{FF2B5EF4-FFF2-40B4-BE49-F238E27FC236}">
                <a16:creationId xmlns:a16="http://schemas.microsoft.com/office/drawing/2014/main" id="{679D83FE-0B92-FB7F-90CA-3CE97B28841D}"/>
              </a:ext>
            </a:extLst>
          </p:cNvPr>
          <p:cNvSpPr/>
          <p:nvPr/>
        </p:nvSpPr>
        <p:spPr>
          <a:xfrm>
            <a:off x="471488" y="526221"/>
            <a:ext cx="4239166"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lstStyle/>
          <a:p>
            <a:r>
              <a:rPr lang="ja-JP" altLang="en-US" b="1" i="0">
                <a:solidFill>
                  <a:schemeClr val="bg1"/>
                </a:solidFill>
                <a:effectLst/>
                <a:latin typeface="??"/>
              </a:rPr>
              <a:t>キンクラ請求情報の確認</a:t>
            </a:r>
            <a:endParaRPr lang="ja-JP" altLang="en-US" b="1" dirty="0">
              <a:solidFill>
                <a:schemeClr val="bg1"/>
              </a:solidFill>
            </a:endParaRPr>
          </a:p>
        </p:txBody>
      </p:sp>
      <p:pic>
        <p:nvPicPr>
          <p:cNvPr id="6" name="図 5">
            <a:extLst>
              <a:ext uri="{FF2B5EF4-FFF2-40B4-BE49-F238E27FC236}">
                <a16:creationId xmlns:a16="http://schemas.microsoft.com/office/drawing/2014/main" id="{C773BAB6-8375-2A3F-1384-9123B38BFD67}"/>
              </a:ext>
            </a:extLst>
          </p:cNvPr>
          <p:cNvPicPr>
            <a:picLocks noChangeAspect="1"/>
          </p:cNvPicPr>
          <p:nvPr/>
        </p:nvPicPr>
        <p:blipFill>
          <a:blip r:embed="rId2">
            <a:extLst>
              <a:ext uri="{28A0092B-C50C-407E-A947-70E740481C1C}">
                <a14:useLocalDpi xmlns:a14="http://schemas.microsoft.com/office/drawing/2010/main" val="0"/>
              </a:ext>
            </a:extLst>
          </a:blip>
          <a:srcRect b="61947"/>
          <a:stretch/>
        </p:blipFill>
        <p:spPr>
          <a:xfrm>
            <a:off x="1145439" y="2085218"/>
            <a:ext cx="4567120" cy="1374305"/>
          </a:xfrm>
          <a:prstGeom prst="rect">
            <a:avLst/>
          </a:prstGeom>
          <a:ln w="19050">
            <a:solidFill>
              <a:schemeClr val="bg1">
                <a:lumMod val="75000"/>
              </a:schemeClr>
            </a:solidFill>
          </a:ln>
        </p:spPr>
      </p:pic>
      <p:sp>
        <p:nvSpPr>
          <p:cNvPr id="8" name="グラフィックス 19">
            <a:extLst>
              <a:ext uri="{FF2B5EF4-FFF2-40B4-BE49-F238E27FC236}">
                <a16:creationId xmlns:a16="http://schemas.microsoft.com/office/drawing/2014/main" id="{1CF4C6F1-44BB-1B71-68A9-80A66BEFA086}"/>
              </a:ext>
            </a:extLst>
          </p:cNvPr>
          <p:cNvSpPr/>
          <p:nvPr/>
        </p:nvSpPr>
        <p:spPr>
          <a:xfrm>
            <a:off x="471488" y="3801049"/>
            <a:ext cx="4239166"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lstStyle/>
          <a:p>
            <a:r>
              <a:rPr lang="ja-JP" altLang="en-US" b="1" i="0">
                <a:solidFill>
                  <a:schemeClr val="bg1"/>
                </a:solidFill>
                <a:effectLst/>
                <a:latin typeface="??"/>
              </a:rPr>
              <a:t>オプション機能の設定</a:t>
            </a:r>
            <a:endParaRPr lang="ja-JP" altLang="en-US" b="1" dirty="0">
              <a:solidFill>
                <a:schemeClr val="bg1"/>
              </a:solidFill>
            </a:endParaRPr>
          </a:p>
        </p:txBody>
      </p:sp>
      <p:sp>
        <p:nvSpPr>
          <p:cNvPr id="10" name="コンテンツ プレースホルダー 3">
            <a:extLst>
              <a:ext uri="{FF2B5EF4-FFF2-40B4-BE49-F238E27FC236}">
                <a16:creationId xmlns:a16="http://schemas.microsoft.com/office/drawing/2014/main" id="{B4A4BCBB-3F3A-2D09-D23B-9448D6C4F79E}"/>
              </a:ext>
            </a:extLst>
          </p:cNvPr>
          <p:cNvSpPr txBox="1">
            <a:spLocks/>
          </p:cNvSpPr>
          <p:nvPr/>
        </p:nvSpPr>
        <p:spPr>
          <a:xfrm>
            <a:off x="471488" y="4334309"/>
            <a:ext cx="5915025" cy="472886"/>
          </a:xfrm>
          <a:prstGeom prst="rect">
            <a:avLst/>
          </a:prstGeom>
        </p:spPr>
        <p:txBody>
          <a:bodyPr vert="horz" wrap="square" lIns="91440" tIns="45720" rIns="91440" bIns="45720" rtlCol="0">
            <a:spAutoFit/>
          </a:bodyPr>
          <a:lstStyle>
            <a:lvl1pPr marL="285750" indent="-285750" algn="l" defTabSz="685800" rtl="0" eaLnBrk="1" latinLnBrk="0" hangingPunct="1">
              <a:lnSpc>
                <a:spcPct val="90000"/>
              </a:lnSpc>
              <a:spcBef>
                <a:spcPts val="750"/>
              </a:spcBef>
              <a:buFontTx/>
              <a:buBlip>
                <a:blip r:embed="rId3">
                  <a:extLst>
                    <a:ext uri="{96DAC541-7B7A-43D3-8B79-37D633B846F1}">
                      <asvg:svgBlip xmlns:asvg="http://schemas.microsoft.com/office/drawing/2016/SVG/main" r:embed="rId4"/>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Tx/>
              <a:buNone/>
            </a:pPr>
            <a:r>
              <a:rPr lang="ja-JP" altLang="en-US" sz="1000" b="0"/>
              <a:t>キンクラでは、オプション機能として「経費精算機能」と「</a:t>
            </a:r>
            <a:r>
              <a:rPr lang="en" altLang="ja-JP" sz="1000" b="0" dirty="0"/>
              <a:t>SES</a:t>
            </a:r>
            <a:r>
              <a:rPr lang="ja-JP" altLang="en-US" sz="1000" b="0"/>
              <a:t>案件管理機能」を提供しています。</a:t>
            </a:r>
          </a:p>
          <a:p>
            <a:pPr marL="0" indent="0">
              <a:buFontTx/>
              <a:buNone/>
            </a:pPr>
            <a:r>
              <a:rPr lang="ja-JP" altLang="en-US" sz="1000" b="0"/>
              <a:t>オプションを登録するには、お支払い画面から手続きを行います。</a:t>
            </a:r>
          </a:p>
        </p:txBody>
      </p:sp>
      <p:sp>
        <p:nvSpPr>
          <p:cNvPr id="11" name="コンテンツ プレースホルダー 3">
            <a:extLst>
              <a:ext uri="{FF2B5EF4-FFF2-40B4-BE49-F238E27FC236}">
                <a16:creationId xmlns:a16="http://schemas.microsoft.com/office/drawing/2014/main" id="{B93C7660-F35A-3363-4C65-511F293D1204}"/>
              </a:ext>
            </a:extLst>
          </p:cNvPr>
          <p:cNvSpPr txBox="1">
            <a:spLocks/>
          </p:cNvSpPr>
          <p:nvPr/>
        </p:nvSpPr>
        <p:spPr>
          <a:xfrm>
            <a:off x="471489" y="4980455"/>
            <a:ext cx="5915024" cy="993862"/>
          </a:xfrm>
          <a:prstGeom prst="rect">
            <a:avLst/>
          </a:prstGeom>
        </p:spPr>
        <p:txBody>
          <a:bodyPr vert="horz" wrap="square" lIns="91440" tIns="45720" rIns="91440" bIns="45720" rtlCol="0">
            <a:spAutoFit/>
          </a:bodyPr>
          <a:lstStyle>
            <a:lvl1pPr marL="285750" indent="-285750" algn="l" defTabSz="685800" rtl="0" eaLnBrk="1" latinLnBrk="0" hangingPunct="1">
              <a:lnSpc>
                <a:spcPct val="90000"/>
              </a:lnSpc>
              <a:spcBef>
                <a:spcPts val="750"/>
              </a:spcBef>
              <a:buFontTx/>
              <a:buBlip>
                <a:blip r:embed="rId3">
                  <a:extLst>
                    <a:ext uri="{96DAC541-7B7A-43D3-8B79-37D633B846F1}">
                      <asvg:svgBlip xmlns:asvg="http://schemas.microsoft.com/office/drawing/2016/SVG/main" r:embed="rId4"/>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000"/>
              <a:t>オプション機能を利用する</a:t>
            </a:r>
          </a:p>
          <a:p>
            <a:pPr marL="228600" indent="-228600">
              <a:lnSpc>
                <a:spcPts val="1180"/>
              </a:lnSpc>
              <a:buFont typeface="+mj-lt"/>
              <a:buAutoNum type="arabicPeriod"/>
            </a:pPr>
            <a:r>
              <a:rPr lang="ja-JP" altLang="en-US" sz="900" b="0"/>
              <a:t>ご希望のオプション機能の「オプション利用開始」をクリックします。</a:t>
            </a:r>
          </a:p>
          <a:p>
            <a:pPr marL="228600" indent="-228600">
              <a:lnSpc>
                <a:spcPts val="1180"/>
              </a:lnSpc>
              <a:buFont typeface="+mj-lt"/>
              <a:buAutoNum type="arabicPeriod"/>
            </a:pPr>
            <a:r>
              <a:rPr lang="ja-JP" altLang="en-US" sz="900" b="0"/>
              <a:t>ご登録内容をご確認の上チェックボックスにチェックをつけます。</a:t>
            </a:r>
          </a:p>
          <a:p>
            <a:pPr marL="228600" indent="-228600">
              <a:lnSpc>
                <a:spcPts val="1180"/>
              </a:lnSpc>
              <a:buFont typeface="+mj-lt"/>
              <a:buAutoNum type="arabicPeriod"/>
            </a:pPr>
            <a:r>
              <a:rPr lang="ja-JP" altLang="en-US" sz="900" b="0"/>
              <a:t>「オプション利用を開始する」ボタンをクリックしてオプション機能の登録は完了です。</a:t>
            </a:r>
            <a:endParaRPr lang="ja-JP" altLang="en-US" sz="900" b="0">
              <a:solidFill>
                <a:srgbClr val="FF0000"/>
              </a:solidFill>
            </a:endParaRPr>
          </a:p>
        </p:txBody>
      </p:sp>
      <p:pic>
        <p:nvPicPr>
          <p:cNvPr id="13" name="図 12">
            <a:extLst>
              <a:ext uri="{FF2B5EF4-FFF2-40B4-BE49-F238E27FC236}">
                <a16:creationId xmlns:a16="http://schemas.microsoft.com/office/drawing/2014/main" id="{6CF22320-8501-9873-2194-E7F67EBFE90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639635" y="6147577"/>
            <a:ext cx="3578728" cy="1284581"/>
          </a:xfrm>
          <a:prstGeom prst="rect">
            <a:avLst/>
          </a:prstGeom>
          <a:ln w="19050">
            <a:solidFill>
              <a:schemeClr val="bg1">
                <a:lumMod val="75000"/>
              </a:schemeClr>
            </a:solidFill>
          </a:ln>
        </p:spPr>
      </p:pic>
      <p:sp>
        <p:nvSpPr>
          <p:cNvPr id="14" name="コンテンツ プレースホルダー 3">
            <a:extLst>
              <a:ext uri="{FF2B5EF4-FFF2-40B4-BE49-F238E27FC236}">
                <a16:creationId xmlns:a16="http://schemas.microsoft.com/office/drawing/2014/main" id="{43952C39-BF29-C913-CFC5-6DC3F8CE39E6}"/>
              </a:ext>
            </a:extLst>
          </p:cNvPr>
          <p:cNvSpPr txBox="1">
            <a:spLocks/>
          </p:cNvSpPr>
          <p:nvPr/>
        </p:nvSpPr>
        <p:spPr>
          <a:xfrm>
            <a:off x="471488" y="7605418"/>
            <a:ext cx="5915025" cy="641201"/>
          </a:xfrm>
          <a:prstGeom prst="rect">
            <a:avLst/>
          </a:prstGeom>
        </p:spPr>
        <p:txBody>
          <a:bodyPr vert="horz" wrap="square" lIns="91440" tIns="45720" rIns="91440" bIns="45720" rtlCol="0">
            <a:spAutoFit/>
          </a:bodyPr>
          <a:lstStyle>
            <a:lvl1pPr marL="285750" indent="-285750" algn="l" defTabSz="685800" rtl="0" eaLnBrk="1" latinLnBrk="0" hangingPunct="1">
              <a:lnSpc>
                <a:spcPct val="90000"/>
              </a:lnSpc>
              <a:spcBef>
                <a:spcPts val="750"/>
              </a:spcBef>
              <a:buFontTx/>
              <a:buBlip>
                <a:blip r:embed="rId3">
                  <a:extLst>
                    <a:ext uri="{96DAC541-7B7A-43D3-8B79-37D633B846F1}">
                      <asvg:svgBlip xmlns:asvg="http://schemas.microsoft.com/office/drawing/2016/SVG/main" r:embed="rId4"/>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Tx/>
              <a:buNone/>
            </a:pPr>
            <a:r>
              <a:rPr lang="ja-JP" altLang="en-US" sz="1000" b="0"/>
              <a:t>各オプションの詳しい情報は以下をご確認ください</a:t>
            </a:r>
            <a:endParaRPr lang="en-US" altLang="ja-JP" sz="1000" b="0" dirty="0"/>
          </a:p>
          <a:p>
            <a:pPr marL="228600" lvl="1" indent="0">
              <a:buNone/>
            </a:pPr>
            <a:r>
              <a:rPr lang="ja-JP" altLang="en-US" sz="1000" b="1">
                <a:solidFill>
                  <a:srgbClr val="00C9B7"/>
                </a:solidFill>
                <a:hlinkClick r:id="rId6">
                  <a:extLst>
                    <a:ext uri="{A12FA001-AC4F-418D-AE19-62706E023703}">
                      <ahyp:hlinkClr xmlns:ahyp="http://schemas.microsoft.com/office/drawing/2018/hyperlinkcolor" val="tx"/>
                    </a:ext>
                  </a:extLst>
                </a:hlinkClick>
              </a:rPr>
              <a:t>→経費精算機能（</a:t>
            </a:r>
            <a:r>
              <a:rPr lang="en" altLang="ja-JP" sz="1000" b="1" dirty="0">
                <a:solidFill>
                  <a:srgbClr val="00C9B7"/>
                </a:solidFill>
                <a:hlinkClick r:id="rId6">
                  <a:extLst>
                    <a:ext uri="{A12FA001-AC4F-418D-AE19-62706E023703}">
                      <ahyp:hlinkClr xmlns:ahyp="http://schemas.microsoft.com/office/drawing/2018/hyperlinkcolor" val="tx"/>
                    </a:ext>
                  </a:extLst>
                </a:hlinkClick>
              </a:rPr>
              <a:t>https://www.kintaicloud.jp/function/request-expense/</a:t>
            </a:r>
            <a:r>
              <a:rPr lang="ja-JP" altLang="en-US" sz="1000" b="1">
                <a:solidFill>
                  <a:srgbClr val="00C9B7"/>
                </a:solidFill>
                <a:hlinkClick r:id="rId6">
                  <a:extLst>
                    <a:ext uri="{A12FA001-AC4F-418D-AE19-62706E023703}">
                      <ahyp:hlinkClr xmlns:ahyp="http://schemas.microsoft.com/office/drawing/2018/hyperlinkcolor" val="tx"/>
                    </a:ext>
                  </a:extLst>
                </a:hlinkClick>
              </a:rPr>
              <a:t>）</a:t>
            </a:r>
            <a:endParaRPr lang="en-US" altLang="ja-JP" sz="1000" b="1" dirty="0">
              <a:solidFill>
                <a:srgbClr val="00C9B7"/>
              </a:solidFill>
            </a:endParaRPr>
          </a:p>
          <a:p>
            <a:pPr marL="228600" lvl="1" indent="0">
              <a:buNone/>
            </a:pPr>
            <a:r>
              <a:rPr lang="ja-JP" altLang="en-US" sz="1000" b="1">
                <a:solidFill>
                  <a:srgbClr val="00C9B7"/>
                </a:solidFill>
                <a:hlinkClick r:id="rId7">
                  <a:extLst>
                    <a:ext uri="{A12FA001-AC4F-418D-AE19-62706E023703}">
                      <ahyp:hlinkClr xmlns:ahyp="http://schemas.microsoft.com/office/drawing/2018/hyperlinkcolor" val="tx"/>
                    </a:ext>
                  </a:extLst>
                </a:hlinkClick>
              </a:rPr>
              <a:t>→</a:t>
            </a:r>
            <a:r>
              <a:rPr lang="en-US" altLang="ja-JP" sz="1000" b="1" dirty="0">
                <a:solidFill>
                  <a:srgbClr val="00C9B7"/>
                </a:solidFill>
                <a:hlinkClick r:id="rId7">
                  <a:extLst>
                    <a:ext uri="{A12FA001-AC4F-418D-AE19-62706E023703}">
                      <ahyp:hlinkClr xmlns:ahyp="http://schemas.microsoft.com/office/drawing/2018/hyperlinkcolor" val="tx"/>
                    </a:ext>
                  </a:extLst>
                </a:hlinkClick>
              </a:rPr>
              <a:t>SES</a:t>
            </a:r>
            <a:r>
              <a:rPr lang="ja-JP" altLang="en-US" sz="1000" b="1">
                <a:solidFill>
                  <a:srgbClr val="00C9B7"/>
                </a:solidFill>
                <a:hlinkClick r:id="rId7">
                  <a:extLst>
                    <a:ext uri="{A12FA001-AC4F-418D-AE19-62706E023703}">
                      <ahyp:hlinkClr xmlns:ahyp="http://schemas.microsoft.com/office/drawing/2018/hyperlinkcolor" val="tx"/>
                    </a:ext>
                  </a:extLst>
                </a:hlinkClick>
              </a:rPr>
              <a:t>案件管理機能（</a:t>
            </a:r>
            <a:r>
              <a:rPr lang="en" altLang="ja-JP" sz="1000" b="1" dirty="0">
                <a:solidFill>
                  <a:srgbClr val="00C9B7"/>
                </a:solidFill>
                <a:hlinkClick r:id="rId7">
                  <a:extLst>
                    <a:ext uri="{A12FA001-AC4F-418D-AE19-62706E023703}">
                      <ahyp:hlinkClr xmlns:ahyp="http://schemas.microsoft.com/office/drawing/2018/hyperlinkcolor" val="tx"/>
                    </a:ext>
                  </a:extLst>
                </a:hlinkClick>
              </a:rPr>
              <a:t>https://</a:t>
            </a:r>
            <a:r>
              <a:rPr lang="en" altLang="ja-JP" sz="1000" b="1" dirty="0" err="1">
                <a:solidFill>
                  <a:srgbClr val="00C9B7"/>
                </a:solidFill>
                <a:hlinkClick r:id="rId7">
                  <a:extLst>
                    <a:ext uri="{A12FA001-AC4F-418D-AE19-62706E023703}">
                      <ahyp:hlinkClr xmlns:ahyp="http://schemas.microsoft.com/office/drawing/2018/hyperlinkcolor" val="tx"/>
                    </a:ext>
                  </a:extLst>
                </a:hlinkClick>
              </a:rPr>
              <a:t>www.kintaicloud.jp</a:t>
            </a:r>
            <a:r>
              <a:rPr lang="en" altLang="ja-JP" sz="1000" b="1" dirty="0">
                <a:solidFill>
                  <a:srgbClr val="00C9B7"/>
                </a:solidFill>
                <a:hlinkClick r:id="rId7">
                  <a:extLst>
                    <a:ext uri="{A12FA001-AC4F-418D-AE19-62706E023703}">
                      <ahyp:hlinkClr xmlns:ahyp="http://schemas.microsoft.com/office/drawing/2018/hyperlinkcolor" val="tx"/>
                    </a:ext>
                  </a:extLst>
                </a:hlinkClick>
              </a:rPr>
              <a:t>/function/</a:t>
            </a:r>
            <a:r>
              <a:rPr lang="en" altLang="ja-JP" sz="1000" b="1" dirty="0" err="1">
                <a:solidFill>
                  <a:srgbClr val="00C9B7"/>
                </a:solidFill>
                <a:hlinkClick r:id="rId7">
                  <a:extLst>
                    <a:ext uri="{A12FA001-AC4F-418D-AE19-62706E023703}">
                      <ahyp:hlinkClr xmlns:ahyp="http://schemas.microsoft.com/office/drawing/2018/hyperlinkcolor" val="tx"/>
                    </a:ext>
                  </a:extLst>
                </a:hlinkClick>
              </a:rPr>
              <a:t>ses</a:t>
            </a:r>
            <a:r>
              <a:rPr lang="en" altLang="ja-JP" sz="1000" b="1" dirty="0">
                <a:solidFill>
                  <a:srgbClr val="00C9B7"/>
                </a:solidFill>
                <a:hlinkClick r:id="rId7">
                  <a:extLst>
                    <a:ext uri="{A12FA001-AC4F-418D-AE19-62706E023703}">
                      <ahyp:hlinkClr xmlns:ahyp="http://schemas.microsoft.com/office/drawing/2018/hyperlinkcolor" val="tx"/>
                    </a:ext>
                  </a:extLst>
                </a:hlinkClick>
              </a:rPr>
              <a:t>-management/</a:t>
            </a:r>
            <a:r>
              <a:rPr lang="ja-JP" altLang="en-US" sz="1000" b="1">
                <a:solidFill>
                  <a:srgbClr val="00C9B7"/>
                </a:solidFill>
                <a:hlinkClick r:id="rId7">
                  <a:extLst>
                    <a:ext uri="{A12FA001-AC4F-418D-AE19-62706E023703}">
                      <ahyp:hlinkClr xmlns:ahyp="http://schemas.microsoft.com/office/drawing/2018/hyperlinkcolor" val="tx"/>
                    </a:ext>
                  </a:extLst>
                </a:hlinkClick>
              </a:rPr>
              <a:t>）</a:t>
            </a:r>
            <a:endParaRPr lang="ja-JP" altLang="en-US" sz="1000" b="1">
              <a:solidFill>
                <a:srgbClr val="00C9B7"/>
              </a:solidFill>
            </a:endParaRPr>
          </a:p>
        </p:txBody>
      </p:sp>
    </p:spTree>
    <p:extLst>
      <p:ext uri="{BB962C8B-B14F-4D97-AF65-F5344CB8AC3E}">
        <p14:creationId xmlns:p14="http://schemas.microsoft.com/office/powerpoint/2010/main" val="571607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31D0651-48AD-28F9-775B-79033525516C}"/>
              </a:ext>
            </a:extLst>
          </p:cNvPr>
          <p:cNvSpPr>
            <a:spLocks noGrp="1"/>
          </p:cNvSpPr>
          <p:nvPr>
            <p:ph idx="1"/>
          </p:nvPr>
        </p:nvSpPr>
        <p:spPr>
          <a:xfrm>
            <a:off x="471488" y="1386630"/>
            <a:ext cx="5915025" cy="1981604"/>
          </a:xfrm>
        </p:spPr>
        <p:txBody>
          <a:bodyPr/>
          <a:lstStyle/>
          <a:p>
            <a:r>
              <a:rPr lang="ja-JP" altLang="en-US" sz="1000" b="0" dirty="0"/>
              <a:t>本資料に掲載されている情報以外にキンクラのご利用に関してご不明点がある場合はキンクラのヘルプをご参照ください。</a:t>
            </a:r>
            <a:endParaRPr lang="en-US" altLang="ja-JP" sz="1000" b="0" dirty="0"/>
          </a:p>
          <a:p>
            <a:endParaRPr lang="en-US" altLang="ja-JP" dirty="0"/>
          </a:p>
          <a:p>
            <a:pPr marL="0" indent="0">
              <a:buNone/>
            </a:pPr>
            <a:r>
              <a:rPr lang="en-US" altLang="ja-JP" dirty="0"/>
              <a:t>	</a:t>
            </a:r>
            <a:r>
              <a:rPr lang="ja-JP" altLang="en-US" dirty="0"/>
              <a:t>キンクラヘルプ</a:t>
            </a:r>
            <a:br>
              <a:rPr lang="en-US" altLang="ja-JP" dirty="0"/>
            </a:br>
            <a:r>
              <a:rPr lang="en-US" altLang="ja-JP" dirty="0"/>
              <a:t>	</a:t>
            </a:r>
            <a:r>
              <a:rPr lang="en-US" altLang="ja-JP" dirty="0">
                <a:solidFill>
                  <a:srgbClr val="00C9B7"/>
                </a:solidFill>
                <a:hlinkClick r:id="rId3">
                  <a:extLst>
                    <a:ext uri="{A12FA001-AC4F-418D-AE19-62706E023703}">
                      <ahyp:hlinkClr xmlns:ahyp="http://schemas.microsoft.com/office/drawing/2018/hyperlinkcolor" val="tx"/>
                    </a:ext>
                  </a:extLst>
                </a:hlinkClick>
              </a:rPr>
              <a:t>https://www.kintaicloud.jp/help/</a:t>
            </a:r>
            <a:endParaRPr lang="en-US" altLang="ja-JP" dirty="0">
              <a:solidFill>
                <a:srgbClr val="00C9B7"/>
              </a:solidFill>
            </a:endParaRPr>
          </a:p>
          <a:p>
            <a:pPr marL="0" indent="0" algn="ctr">
              <a:buNone/>
            </a:pPr>
            <a:endParaRPr lang="en-US" altLang="ja-JP" sz="1050" dirty="0"/>
          </a:p>
          <a:p>
            <a:pPr marL="0" indent="0" algn="ctr">
              <a:buNone/>
            </a:pPr>
            <a:br>
              <a:rPr lang="en-US" altLang="ja-JP" sz="1000" dirty="0"/>
            </a:br>
            <a:r>
              <a:rPr lang="ja-JP" altLang="en-US" sz="1000" b="0" dirty="0"/>
              <a:t>ヘルプの参照で問題が解決されない場合はお手数ですがお問い合わせください</a:t>
            </a:r>
            <a:endParaRPr lang="en-US" altLang="ja-JP" sz="1000" b="0" dirty="0"/>
          </a:p>
          <a:p>
            <a:endParaRPr lang="ja-JP" altLang="en-US" dirty="0"/>
          </a:p>
        </p:txBody>
      </p:sp>
      <p:grpSp>
        <p:nvGrpSpPr>
          <p:cNvPr id="16" name="グループ化 15">
            <a:extLst>
              <a:ext uri="{FF2B5EF4-FFF2-40B4-BE49-F238E27FC236}">
                <a16:creationId xmlns:a16="http://schemas.microsoft.com/office/drawing/2014/main" id="{56BFF0C7-F03C-CEDA-4826-0CA26689DB67}"/>
              </a:ext>
            </a:extLst>
          </p:cNvPr>
          <p:cNvGrpSpPr/>
          <p:nvPr/>
        </p:nvGrpSpPr>
        <p:grpSpPr>
          <a:xfrm>
            <a:off x="481566" y="967740"/>
            <a:ext cx="5904947" cy="307777"/>
            <a:chOff x="481566" y="967740"/>
            <a:chExt cx="5904947" cy="307777"/>
          </a:xfrm>
        </p:grpSpPr>
        <p:sp>
          <p:nvSpPr>
            <p:cNvPr id="13" name="テキスト ボックス 12">
              <a:extLst>
                <a:ext uri="{FF2B5EF4-FFF2-40B4-BE49-F238E27FC236}">
                  <a16:creationId xmlns:a16="http://schemas.microsoft.com/office/drawing/2014/main" id="{A4695D55-A3BF-2A3F-0FF5-6F8C5831399C}"/>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その他ご不明点について</a:t>
              </a:r>
              <a:endParaRPr kumimoji="1" lang="ja-JP" altLang="en-US" sz="1600" b="1" dirty="0"/>
            </a:p>
          </p:txBody>
        </p:sp>
        <p:cxnSp>
          <p:nvCxnSpPr>
            <p:cNvPr id="15" name="直線コネクタ 14">
              <a:extLst>
                <a:ext uri="{FF2B5EF4-FFF2-40B4-BE49-F238E27FC236}">
                  <a16:creationId xmlns:a16="http://schemas.microsoft.com/office/drawing/2014/main" id="{39A679E3-7EB3-586C-717C-91C4A1298071}"/>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22</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pic>
        <p:nvPicPr>
          <p:cNvPr id="14" name="図 13" descr="QR コード&#10;&#10;自動的に生成された説明">
            <a:extLst>
              <a:ext uri="{FF2B5EF4-FFF2-40B4-BE49-F238E27FC236}">
                <a16:creationId xmlns:a16="http://schemas.microsoft.com/office/drawing/2014/main" id="{717F8398-6A1F-1920-5FA8-19A79766A6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9992" y="1807578"/>
            <a:ext cx="1012788" cy="1012788"/>
          </a:xfrm>
          <a:prstGeom prst="rect">
            <a:avLst/>
          </a:prstGeom>
        </p:spPr>
      </p:pic>
    </p:spTree>
    <p:extLst>
      <p:ext uri="{BB962C8B-B14F-4D97-AF65-F5344CB8AC3E}">
        <p14:creationId xmlns:p14="http://schemas.microsoft.com/office/powerpoint/2010/main" val="733402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31D0651-48AD-28F9-775B-79033525516C}"/>
              </a:ext>
            </a:extLst>
          </p:cNvPr>
          <p:cNvSpPr>
            <a:spLocks noGrp="1"/>
          </p:cNvSpPr>
          <p:nvPr>
            <p:ph idx="1"/>
          </p:nvPr>
        </p:nvSpPr>
        <p:spPr>
          <a:xfrm>
            <a:off x="471488" y="1059481"/>
            <a:ext cx="5915025" cy="858444"/>
          </a:xfrm>
        </p:spPr>
        <p:txBody>
          <a:bodyPr>
            <a:noAutofit/>
          </a:bodyPr>
          <a:lstStyle/>
          <a:p>
            <a:pPr marL="0" indent="0">
              <a:buNone/>
            </a:pPr>
            <a:r>
              <a:rPr lang="ja-JP" altLang="en-US" sz="1000" b="0"/>
              <a:t>キンクラを使用していくうえで、まず社員の追加を行います。</a:t>
            </a:r>
          </a:p>
          <a:p>
            <a:pPr marL="0" indent="0">
              <a:buNone/>
            </a:pPr>
            <a:r>
              <a:rPr lang="ja-JP" altLang="en-US" sz="1000" b="0"/>
              <a:t>社員の追加は社員マスタ画面より行います。</a:t>
            </a:r>
          </a:p>
          <a:p>
            <a:pPr marL="0" indent="0">
              <a:buNone/>
            </a:pPr>
            <a:r>
              <a:rPr lang="ja-JP" altLang="en-US" sz="1000" b="0"/>
              <a:t>画面上部「システム設定」ボタンをクリック後、「社員マスタ」ボタンをクリックして社員マスタ画面を開きます。</a:t>
            </a:r>
            <a:endParaRPr lang="en-US" altLang="ja-JP" sz="1000" b="0" dirty="0"/>
          </a:p>
        </p:txBody>
      </p:sp>
      <p:grpSp>
        <p:nvGrpSpPr>
          <p:cNvPr id="16" name="グループ化 15">
            <a:extLst>
              <a:ext uri="{FF2B5EF4-FFF2-40B4-BE49-F238E27FC236}">
                <a16:creationId xmlns:a16="http://schemas.microsoft.com/office/drawing/2014/main" id="{56BFF0C7-F03C-CEDA-4826-0CA26689DB67}"/>
              </a:ext>
            </a:extLst>
          </p:cNvPr>
          <p:cNvGrpSpPr/>
          <p:nvPr/>
        </p:nvGrpSpPr>
        <p:grpSpPr>
          <a:xfrm>
            <a:off x="481566" y="2091185"/>
            <a:ext cx="5904947" cy="307777"/>
            <a:chOff x="481566" y="967740"/>
            <a:chExt cx="5904947" cy="307777"/>
          </a:xfrm>
        </p:grpSpPr>
        <p:sp>
          <p:nvSpPr>
            <p:cNvPr id="13" name="テキスト ボックス 12">
              <a:extLst>
                <a:ext uri="{FF2B5EF4-FFF2-40B4-BE49-F238E27FC236}">
                  <a16:creationId xmlns:a16="http://schemas.microsoft.com/office/drawing/2014/main" id="{A4695D55-A3BF-2A3F-0FF5-6F8C5831399C}"/>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a:t>新入社員の登録</a:t>
              </a:r>
              <a:endParaRPr kumimoji="1" lang="ja-JP" altLang="en-US" sz="1600" b="1" dirty="0"/>
            </a:p>
          </p:txBody>
        </p:sp>
        <p:cxnSp>
          <p:nvCxnSpPr>
            <p:cNvPr id="15" name="直線コネクタ 14">
              <a:extLst>
                <a:ext uri="{FF2B5EF4-FFF2-40B4-BE49-F238E27FC236}">
                  <a16:creationId xmlns:a16="http://schemas.microsoft.com/office/drawing/2014/main" id="{39A679E3-7EB3-586C-717C-91C4A1298071}"/>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3</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21" name="グラフィックス 19">
            <a:extLst>
              <a:ext uri="{FF2B5EF4-FFF2-40B4-BE49-F238E27FC236}">
                <a16:creationId xmlns:a16="http://schemas.microsoft.com/office/drawing/2014/main" id="{B70E5392-97EC-B039-F3AF-9AA730D2B557}"/>
              </a:ext>
            </a:extLst>
          </p:cNvPr>
          <p:cNvSpPr/>
          <p:nvPr/>
        </p:nvSpPr>
        <p:spPr>
          <a:xfrm>
            <a:off x="471488" y="526221"/>
            <a:ext cx="4239166"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lstStyle/>
          <a:p>
            <a:r>
              <a:rPr lang="ja-JP" altLang="en-US" b="1">
                <a:solidFill>
                  <a:schemeClr val="bg1"/>
                </a:solidFill>
              </a:rPr>
              <a:t>従業員の追加・管理</a:t>
            </a:r>
            <a:endParaRPr lang="ja-JP" altLang="en-US" b="1" dirty="0">
              <a:solidFill>
                <a:schemeClr val="bg1"/>
              </a:solidFill>
            </a:endParaRPr>
          </a:p>
        </p:txBody>
      </p:sp>
      <p:sp>
        <p:nvSpPr>
          <p:cNvPr id="55" name="コンテンツ プレースホルダー 3">
            <a:extLst>
              <a:ext uri="{FF2B5EF4-FFF2-40B4-BE49-F238E27FC236}">
                <a16:creationId xmlns:a16="http://schemas.microsoft.com/office/drawing/2014/main" id="{E697C07D-829D-9447-371F-5300C3C4FBF1}"/>
              </a:ext>
            </a:extLst>
          </p:cNvPr>
          <p:cNvSpPr txBox="1">
            <a:spLocks/>
          </p:cNvSpPr>
          <p:nvPr/>
        </p:nvSpPr>
        <p:spPr>
          <a:xfrm>
            <a:off x="471489" y="2572222"/>
            <a:ext cx="2957511" cy="2027158"/>
          </a:xfrm>
          <a:prstGeom prst="rect">
            <a:avLst/>
          </a:prstGeom>
        </p:spPr>
        <p:txBody>
          <a:bodyPr vert="horz" wrap="square" lIns="91440" tIns="45720" rIns="91440" bIns="45720" rtlCol="0">
            <a:spAutoFit/>
          </a:bodyPr>
          <a:lstStyle>
            <a:lvl1pPr marL="285750" indent="-285750" algn="l" defTabSz="685800" rtl="0" eaLnBrk="1" latinLnBrk="0" hangingPunct="1">
              <a:lnSpc>
                <a:spcPct val="90000"/>
              </a:lnSpc>
              <a:spcBef>
                <a:spcPts val="750"/>
              </a:spcBef>
              <a:buFontTx/>
              <a:buBlip>
                <a:blip r:embed="rId3">
                  <a:extLst>
                    <a:ext uri="{96DAC541-7B7A-43D3-8B79-37D633B846F1}">
                      <asvg:svgBlip xmlns:asvg="http://schemas.microsoft.com/office/drawing/2016/SVG/main" r:embed="rId4"/>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228600" indent="-228600">
              <a:buFont typeface="+mj-lt"/>
              <a:buAutoNum type="arabicPeriod"/>
            </a:pPr>
            <a:r>
              <a:rPr lang="ja-JP" altLang="en-US" sz="1000" b="0"/>
              <a:t>社員マスタ画面で「社員追加」ボタンをクリックします。</a:t>
            </a:r>
            <a:endParaRPr lang="en-US" altLang="ja-JP" sz="1000" b="0" dirty="0"/>
          </a:p>
          <a:p>
            <a:pPr marL="228600" indent="-228600">
              <a:buFont typeface="+mj-lt"/>
              <a:buAutoNum type="arabicPeriod"/>
            </a:pPr>
            <a:endParaRPr lang="en-US" altLang="ja-JP" sz="1000" b="0" dirty="0"/>
          </a:p>
          <a:p>
            <a:pPr marL="228600" indent="-228600">
              <a:buFont typeface="+mj-lt"/>
              <a:buAutoNum type="arabicPeriod"/>
            </a:pPr>
            <a:r>
              <a:rPr lang="ja-JP" altLang="en-US" sz="1000" b="0"/>
              <a:t>社員情報の新規追加ポップアップが開きましたら、社員の各情報を入力します。</a:t>
            </a:r>
            <a:endParaRPr lang="en-US" altLang="ja-JP" sz="1000" b="0" dirty="0"/>
          </a:p>
          <a:p>
            <a:pPr marL="228600" indent="-228600">
              <a:buFont typeface="+mj-lt"/>
              <a:buAutoNum type="arabicPeriod"/>
            </a:pPr>
            <a:endParaRPr lang="en-US" altLang="ja-JP" sz="1000" b="0" dirty="0"/>
          </a:p>
          <a:p>
            <a:pPr marL="228600" indent="-228600">
              <a:buFont typeface="+mj-lt"/>
              <a:buAutoNum type="arabicPeriod"/>
            </a:pPr>
            <a:r>
              <a:rPr lang="ja-JP" altLang="en-US" sz="1000" b="0"/>
              <a:t>入力が完了しましたらポップアップ下部「追加」ボタンをクリックして社員の追加は完了です。</a:t>
            </a:r>
            <a:br>
              <a:rPr lang="en-US" altLang="ja-JP" sz="1000" b="0" dirty="0"/>
            </a:br>
            <a:r>
              <a:rPr lang="en-US" altLang="ja-JP" sz="1000" b="0" dirty="0"/>
              <a:t>※</a:t>
            </a:r>
            <a:r>
              <a:rPr lang="ja-JP" altLang="en-US" sz="1000" b="0"/>
              <a:t>項目名に </a:t>
            </a:r>
            <a:r>
              <a:rPr lang="ja-JP" altLang="en-US" sz="1000" b="0">
                <a:solidFill>
                  <a:srgbClr val="FF0000"/>
                </a:solidFill>
              </a:rPr>
              <a:t>*</a:t>
            </a:r>
            <a:r>
              <a:rPr lang="ja-JP" altLang="en-US" sz="1000" b="0"/>
              <a:t> がついているものは必須入力項目になります</a:t>
            </a:r>
          </a:p>
        </p:txBody>
      </p:sp>
      <p:pic>
        <p:nvPicPr>
          <p:cNvPr id="56" name="図 55">
            <a:extLst>
              <a:ext uri="{FF2B5EF4-FFF2-40B4-BE49-F238E27FC236}">
                <a16:creationId xmlns:a16="http://schemas.microsoft.com/office/drawing/2014/main" id="{A8DB989B-548C-5BF2-2AC2-B056C8C4EB1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295893" y="2640210"/>
            <a:ext cx="1587264" cy="418619"/>
          </a:xfrm>
          <a:prstGeom prst="rect">
            <a:avLst/>
          </a:prstGeom>
          <a:ln w="19050">
            <a:solidFill>
              <a:schemeClr val="bg1">
                <a:lumMod val="75000"/>
              </a:schemeClr>
            </a:solidFill>
          </a:ln>
        </p:spPr>
      </p:pic>
      <p:pic>
        <p:nvPicPr>
          <p:cNvPr id="57" name="図 56">
            <a:extLst>
              <a:ext uri="{FF2B5EF4-FFF2-40B4-BE49-F238E27FC236}">
                <a16:creationId xmlns:a16="http://schemas.microsoft.com/office/drawing/2014/main" id="{942EC2AB-E348-23CE-F0AE-78E4FF9F91B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914615" y="3201207"/>
            <a:ext cx="2349820" cy="2163369"/>
          </a:xfrm>
          <a:prstGeom prst="rect">
            <a:avLst/>
          </a:prstGeom>
          <a:ln w="19050">
            <a:solidFill>
              <a:schemeClr val="bg1">
                <a:lumMod val="75000"/>
              </a:schemeClr>
            </a:solidFill>
          </a:ln>
        </p:spPr>
      </p:pic>
      <p:grpSp>
        <p:nvGrpSpPr>
          <p:cNvPr id="58" name="グループ化 57">
            <a:extLst>
              <a:ext uri="{FF2B5EF4-FFF2-40B4-BE49-F238E27FC236}">
                <a16:creationId xmlns:a16="http://schemas.microsoft.com/office/drawing/2014/main" id="{635CF2A7-6B5F-FCD1-959D-154D9291345E}"/>
              </a:ext>
            </a:extLst>
          </p:cNvPr>
          <p:cNvGrpSpPr/>
          <p:nvPr/>
        </p:nvGrpSpPr>
        <p:grpSpPr>
          <a:xfrm>
            <a:off x="481566" y="5536056"/>
            <a:ext cx="5904947" cy="307777"/>
            <a:chOff x="481566" y="967740"/>
            <a:chExt cx="5904947" cy="307777"/>
          </a:xfrm>
        </p:grpSpPr>
        <p:sp>
          <p:nvSpPr>
            <p:cNvPr id="59" name="テキスト ボックス 58">
              <a:extLst>
                <a:ext uri="{FF2B5EF4-FFF2-40B4-BE49-F238E27FC236}">
                  <a16:creationId xmlns:a16="http://schemas.microsoft.com/office/drawing/2014/main" id="{2CBE4FD3-246E-1A7A-6A3E-00A9CB330773}"/>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a:t>社員情報の一括更新　</a:t>
              </a:r>
              <a:r>
                <a:rPr kumimoji="1" lang="en-US" altLang="ja-JP" sz="1400" b="1" dirty="0"/>
                <a:t>※</a:t>
              </a:r>
              <a:r>
                <a:rPr kumimoji="1" lang="ja-JP" altLang="en-US" sz="1400" b="1"/>
                <a:t>全件出力も含む</a:t>
              </a:r>
              <a:endParaRPr kumimoji="1" lang="ja-JP" altLang="en-US" sz="1600" b="1" dirty="0"/>
            </a:p>
          </p:txBody>
        </p:sp>
        <p:cxnSp>
          <p:nvCxnSpPr>
            <p:cNvPr id="60" name="直線コネクタ 59">
              <a:extLst>
                <a:ext uri="{FF2B5EF4-FFF2-40B4-BE49-F238E27FC236}">
                  <a16:creationId xmlns:a16="http://schemas.microsoft.com/office/drawing/2014/main" id="{9A5B725C-1761-D26E-7E19-E8132BEB7D7B}"/>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61" name="コンテンツ プレースホルダー 3">
            <a:extLst>
              <a:ext uri="{FF2B5EF4-FFF2-40B4-BE49-F238E27FC236}">
                <a16:creationId xmlns:a16="http://schemas.microsoft.com/office/drawing/2014/main" id="{DAEE3E2B-B68C-D62B-D8AB-CCD6045BA2C8}"/>
              </a:ext>
            </a:extLst>
          </p:cNvPr>
          <p:cNvSpPr txBox="1">
            <a:spLocks/>
          </p:cNvSpPr>
          <p:nvPr/>
        </p:nvSpPr>
        <p:spPr>
          <a:xfrm>
            <a:off x="481566" y="6015313"/>
            <a:ext cx="2957511" cy="3273653"/>
          </a:xfrm>
          <a:prstGeom prst="rect">
            <a:avLst/>
          </a:prstGeom>
        </p:spPr>
        <p:txBody>
          <a:bodyPr vert="horz" wrap="square" lIns="91440" tIns="45720" rIns="91440" bIns="45720" rtlCol="0">
            <a:spAutoFit/>
          </a:bodyPr>
          <a:lstStyle>
            <a:lvl1pPr marL="285750" indent="-285750" algn="l" defTabSz="685800" rtl="0" eaLnBrk="1" latinLnBrk="0" hangingPunct="1">
              <a:lnSpc>
                <a:spcPct val="90000"/>
              </a:lnSpc>
              <a:spcBef>
                <a:spcPts val="750"/>
              </a:spcBef>
              <a:buFontTx/>
              <a:buBlip>
                <a:blip r:embed="rId3">
                  <a:extLst>
                    <a:ext uri="{96DAC541-7B7A-43D3-8B79-37D633B846F1}">
                      <asvg:svgBlip xmlns:asvg="http://schemas.microsoft.com/office/drawing/2016/SVG/main" r:embed="rId4"/>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228600" indent="-228600">
              <a:buFont typeface="+mj-lt"/>
              <a:buAutoNum type="arabicPeriod"/>
            </a:pPr>
            <a:r>
              <a:rPr lang="ja-JP" altLang="en-US" sz="1000" b="0"/>
              <a:t>社員マスタ画面にて「一括更新」ボタンをクリックします</a:t>
            </a:r>
          </a:p>
          <a:p>
            <a:pPr marL="228600" indent="-228600">
              <a:buFont typeface="+mj-lt"/>
              <a:buAutoNum type="arabicPeriod"/>
            </a:pPr>
            <a:r>
              <a:rPr lang="ja-JP" altLang="en-US" sz="1000" b="0"/>
              <a:t>必要に応じてフォーマットをダウンロードし、社員情報の一括更新に使用する</a:t>
            </a:r>
            <a:r>
              <a:rPr lang="en" altLang="ja-JP" sz="1000" b="0" dirty="0"/>
              <a:t>Excel/CSV</a:t>
            </a:r>
            <a:r>
              <a:rPr lang="ja-JP" altLang="en-US" sz="1000" b="0"/>
              <a:t>ファイルをアップロードします。</a:t>
            </a:r>
            <a:br>
              <a:rPr lang="en-US" altLang="ja-JP" sz="1000" b="0" dirty="0"/>
            </a:br>
            <a:r>
              <a:rPr lang="en-US" altLang="ja-JP" sz="1000" b="0" dirty="0">
                <a:solidFill>
                  <a:schemeClr val="tx1">
                    <a:lumMod val="50000"/>
                    <a:lumOff val="50000"/>
                  </a:schemeClr>
                </a:solidFill>
              </a:rPr>
              <a:t>※</a:t>
            </a:r>
            <a:r>
              <a:rPr lang="ja-JP" altLang="en-US" sz="1000" b="0">
                <a:solidFill>
                  <a:schemeClr val="tx1">
                    <a:lumMod val="50000"/>
                    <a:lumOff val="50000"/>
                  </a:schemeClr>
                </a:solidFill>
              </a:rPr>
              <a:t>ファイルは「</a:t>
            </a:r>
            <a:r>
              <a:rPr lang="en" altLang="ja-JP" sz="1000" b="0" dirty="0">
                <a:solidFill>
                  <a:schemeClr val="tx1">
                    <a:lumMod val="50000"/>
                    <a:lumOff val="50000"/>
                  </a:schemeClr>
                </a:solidFill>
              </a:rPr>
              <a:t>Excel/CSV</a:t>
            </a:r>
            <a:r>
              <a:rPr lang="ja-JP" altLang="en-US" sz="1000" b="0">
                <a:solidFill>
                  <a:schemeClr val="tx1">
                    <a:lumMod val="50000"/>
                    <a:lumOff val="50000"/>
                  </a:schemeClr>
                </a:solidFill>
              </a:rPr>
              <a:t>ファイル選択」をクリックしてを選択するか、対象ファイルを「ここにファイルをドロップ」の領域内にドラッグアンドドロップしてアップロードできます。</a:t>
            </a:r>
          </a:p>
          <a:p>
            <a:pPr marL="228600" indent="-228600">
              <a:buFont typeface="+mj-lt"/>
              <a:buAutoNum type="arabicPeriod"/>
            </a:pPr>
            <a:r>
              <a:rPr lang="ja-JP" altLang="en-US" sz="1000" b="0"/>
              <a:t>ファイルをアップロード後、インポート確認ポップアップに表示されたの内容を確認します。</a:t>
            </a:r>
          </a:p>
          <a:p>
            <a:pPr marL="228600" indent="-228600">
              <a:buFont typeface="+mj-lt"/>
              <a:buAutoNum type="arabicPeriod"/>
            </a:pPr>
            <a:r>
              <a:rPr lang="ja-JP" altLang="en-US" sz="1000" b="0"/>
              <a:t>内容に問題が無ければ「インポート」ボタンをクリックします。</a:t>
            </a:r>
          </a:p>
          <a:p>
            <a:pPr marL="228600" indent="-228600">
              <a:buFont typeface="+mj-lt"/>
              <a:buAutoNum type="arabicPeriod"/>
            </a:pPr>
            <a:r>
              <a:rPr lang="ja-JP" altLang="en-US" sz="1000" b="0"/>
              <a:t>インポート後、「インポートは正常に終了しました。」と表示されれば、社員の一括更新は完了です。</a:t>
            </a:r>
            <a:br>
              <a:rPr lang="en-US" altLang="ja-JP" sz="1000" b="0" dirty="0"/>
            </a:br>
            <a:r>
              <a:rPr lang="ja-JP" altLang="en-US" sz="1000" b="0"/>
              <a:t>「</a:t>
            </a:r>
            <a:r>
              <a:rPr lang="en" altLang="ja-JP" sz="1000" b="0" dirty="0"/>
              <a:t>OK</a:t>
            </a:r>
            <a:r>
              <a:rPr lang="ja-JP" altLang="en" sz="1000" b="0"/>
              <a:t>」</a:t>
            </a:r>
            <a:r>
              <a:rPr lang="ja-JP" altLang="en-US" sz="1000" b="0"/>
              <a:t>ボタンをクリックしてポップアップを閉じます。</a:t>
            </a:r>
          </a:p>
        </p:txBody>
      </p:sp>
      <p:pic>
        <p:nvPicPr>
          <p:cNvPr id="62" name="図 61">
            <a:extLst>
              <a:ext uri="{FF2B5EF4-FFF2-40B4-BE49-F238E27FC236}">
                <a16:creationId xmlns:a16="http://schemas.microsoft.com/office/drawing/2014/main" id="{0B9ADFF7-B03F-52F7-81EE-16B4B93D9EC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341355" y="5986613"/>
            <a:ext cx="1496340" cy="418619"/>
          </a:xfrm>
          <a:prstGeom prst="rect">
            <a:avLst/>
          </a:prstGeom>
          <a:ln w="19050">
            <a:solidFill>
              <a:schemeClr val="bg1">
                <a:lumMod val="75000"/>
              </a:schemeClr>
            </a:solidFill>
          </a:ln>
        </p:spPr>
      </p:pic>
      <p:pic>
        <p:nvPicPr>
          <p:cNvPr id="63" name="図 62">
            <a:extLst>
              <a:ext uri="{FF2B5EF4-FFF2-40B4-BE49-F238E27FC236}">
                <a16:creationId xmlns:a16="http://schemas.microsoft.com/office/drawing/2014/main" id="{AF22C93B-A371-EBFA-662A-B8E6BB1CB46E}"/>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234137" y="6548012"/>
            <a:ext cx="1710775" cy="2511936"/>
          </a:xfrm>
          <a:prstGeom prst="rect">
            <a:avLst/>
          </a:prstGeom>
          <a:ln w="19050">
            <a:solidFill>
              <a:schemeClr val="bg1">
                <a:lumMod val="75000"/>
              </a:schemeClr>
            </a:solidFill>
          </a:ln>
        </p:spPr>
      </p:pic>
    </p:spTree>
    <p:extLst>
      <p:ext uri="{BB962C8B-B14F-4D97-AF65-F5344CB8AC3E}">
        <p14:creationId xmlns:p14="http://schemas.microsoft.com/office/powerpoint/2010/main" val="452035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a:extLst>
              <a:ext uri="{FF2B5EF4-FFF2-40B4-BE49-F238E27FC236}">
                <a16:creationId xmlns:a16="http://schemas.microsoft.com/office/drawing/2014/main" id="{282962BD-4F59-C9BF-CBDD-4E7BA0988C97}"/>
              </a:ext>
            </a:extLst>
          </p:cNvPr>
          <p:cNvSpPr/>
          <p:nvPr/>
        </p:nvSpPr>
        <p:spPr>
          <a:xfrm>
            <a:off x="459475" y="6365172"/>
            <a:ext cx="5894867" cy="1874184"/>
          </a:xfrm>
          <a:prstGeom prst="roundRect">
            <a:avLst>
              <a:gd name="adj" fmla="val 2900"/>
            </a:avLst>
          </a:prstGeom>
          <a:solidFill>
            <a:srgbClr val="F7F9F8"/>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251999" tIns="180000" rIns="251999" bIns="180000" rtlCol="0" anchor="ctr">
            <a:spAutoFit/>
          </a:bodyPr>
          <a:lstStyle/>
          <a:p>
            <a:pPr marL="0" indent="0">
              <a:spcBef>
                <a:spcPts val="600"/>
              </a:spcBef>
              <a:buFontTx/>
              <a:buNone/>
            </a:pPr>
            <a:r>
              <a:rPr lang="ja-JP" altLang="en-US" sz="900" b="1">
                <a:solidFill>
                  <a:schemeClr val="tx1"/>
                </a:solidFill>
              </a:rPr>
              <a:t>退職設定の注意事項</a:t>
            </a:r>
            <a:endParaRPr lang="en-US" altLang="ja-JP" sz="900" b="1" dirty="0">
              <a:solidFill>
                <a:schemeClr val="tx1"/>
              </a:solidFill>
            </a:endParaRPr>
          </a:p>
          <a:p>
            <a:pPr marL="0" indent="0">
              <a:spcBef>
                <a:spcPts val="600"/>
              </a:spcBef>
              <a:buFontTx/>
              <a:buNone/>
            </a:pPr>
            <a:r>
              <a:rPr lang="ja-JP" altLang="en-US" sz="900" b="0">
                <a:solidFill>
                  <a:schemeClr val="tx1"/>
                </a:solidFill>
              </a:rPr>
              <a:t>・退職日の翌日以降、退職者は本システムへログインできなくなります。</a:t>
            </a:r>
          </a:p>
          <a:p>
            <a:pPr marL="0" indent="0">
              <a:spcBef>
                <a:spcPts val="600"/>
              </a:spcBef>
              <a:buFontTx/>
              <a:buNone/>
            </a:pPr>
            <a:r>
              <a:rPr lang="ja-JP" altLang="en-US" sz="900" b="0">
                <a:solidFill>
                  <a:schemeClr val="tx1"/>
                </a:solidFill>
              </a:rPr>
              <a:t>・再入社を考慮し、退職日は一度設定してもブランクに戻すことで解除が可能です。その際、退職によるすべての制限も解除されます。</a:t>
            </a:r>
          </a:p>
          <a:p>
            <a:pPr marL="0" indent="0">
              <a:spcBef>
                <a:spcPts val="600"/>
              </a:spcBef>
              <a:buFontTx/>
              <a:buNone/>
            </a:pPr>
            <a:r>
              <a:rPr lang="ja-JP" altLang="en-US" sz="900" b="0">
                <a:solidFill>
                  <a:schemeClr val="tx1"/>
                </a:solidFill>
              </a:rPr>
              <a:t>・「退職者」は社員検索では検索から除外されます。退職者を確認したい場合は、社員検索ではなく「社員管理」からおこなってください。</a:t>
            </a:r>
          </a:p>
          <a:p>
            <a:pPr marL="0" indent="0">
              <a:spcBef>
                <a:spcPts val="600"/>
              </a:spcBef>
              <a:buFontTx/>
              <a:buNone/>
            </a:pPr>
            <a:r>
              <a:rPr lang="ja-JP" altLang="en-US" sz="900" b="0">
                <a:solidFill>
                  <a:schemeClr val="tx1"/>
                </a:solidFill>
              </a:rPr>
              <a:t>・退職日以降の各種管理集計では集計対象外となります。</a:t>
            </a:r>
          </a:p>
          <a:p>
            <a:pPr marL="0" indent="0">
              <a:spcBef>
                <a:spcPts val="600"/>
              </a:spcBef>
              <a:buFontTx/>
              <a:buNone/>
            </a:pPr>
            <a:r>
              <a:rPr lang="ja-JP" altLang="en-US" sz="900" b="0">
                <a:solidFill>
                  <a:schemeClr val="tx1"/>
                </a:solidFill>
              </a:rPr>
              <a:t>・退職日以前の集計系のデータは退職後も保存されます。</a:t>
            </a:r>
          </a:p>
        </p:txBody>
      </p:sp>
      <p:sp>
        <p:nvSpPr>
          <p:cNvPr id="3" name="フッター プレースホルダー 2">
            <a:extLst>
              <a:ext uri="{FF2B5EF4-FFF2-40B4-BE49-F238E27FC236}">
                <a16:creationId xmlns:a16="http://schemas.microsoft.com/office/drawing/2014/main" id="{9881F530-2F36-3611-E01F-9CD704B90839}"/>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4" name="スライド番号プレースホルダー 3">
            <a:extLst>
              <a:ext uri="{FF2B5EF4-FFF2-40B4-BE49-F238E27FC236}">
                <a16:creationId xmlns:a16="http://schemas.microsoft.com/office/drawing/2014/main" id="{F0E35507-0481-BCBD-7D28-7189F45592AD}"/>
              </a:ext>
            </a:extLst>
          </p:cNvPr>
          <p:cNvSpPr>
            <a:spLocks noGrp="1"/>
          </p:cNvSpPr>
          <p:nvPr>
            <p:ph type="sldNum" sz="quarter" idx="12"/>
          </p:nvPr>
        </p:nvSpPr>
        <p:spPr/>
        <p:txBody>
          <a:bodyPr/>
          <a:lstStyle/>
          <a:p>
            <a:fld id="{EA679865-3015-46FE-BF55-6D5697F8D5B7}" type="slidenum">
              <a:rPr kumimoji="1" lang="ja-JP" altLang="en-US" smtClean="0"/>
              <a:pPr/>
              <a:t>4</a:t>
            </a:fld>
            <a:endParaRPr kumimoji="1" lang="ja-JP" altLang="en-US" dirty="0"/>
          </a:p>
        </p:txBody>
      </p:sp>
      <p:grpSp>
        <p:nvGrpSpPr>
          <p:cNvPr id="5" name="グループ化 4">
            <a:extLst>
              <a:ext uri="{FF2B5EF4-FFF2-40B4-BE49-F238E27FC236}">
                <a16:creationId xmlns:a16="http://schemas.microsoft.com/office/drawing/2014/main" id="{A25FCE89-501C-D43B-7674-8739F7EF26CF}"/>
              </a:ext>
            </a:extLst>
          </p:cNvPr>
          <p:cNvGrpSpPr/>
          <p:nvPr/>
        </p:nvGrpSpPr>
        <p:grpSpPr>
          <a:xfrm>
            <a:off x="481566" y="606669"/>
            <a:ext cx="5904947" cy="307777"/>
            <a:chOff x="481566" y="967740"/>
            <a:chExt cx="5904947" cy="307777"/>
          </a:xfrm>
        </p:grpSpPr>
        <p:sp>
          <p:nvSpPr>
            <p:cNvPr id="6" name="テキスト ボックス 5">
              <a:extLst>
                <a:ext uri="{FF2B5EF4-FFF2-40B4-BE49-F238E27FC236}">
                  <a16:creationId xmlns:a16="http://schemas.microsoft.com/office/drawing/2014/main" id="{2E4D2642-B269-C7C6-E4C7-FD2EBCECB479}"/>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a:t>休職設定</a:t>
              </a:r>
              <a:endParaRPr kumimoji="1" lang="ja-JP" altLang="en-US" sz="1600" b="1" dirty="0"/>
            </a:p>
          </p:txBody>
        </p:sp>
        <p:cxnSp>
          <p:nvCxnSpPr>
            <p:cNvPr id="7" name="直線コネクタ 6">
              <a:extLst>
                <a:ext uri="{FF2B5EF4-FFF2-40B4-BE49-F238E27FC236}">
                  <a16:creationId xmlns:a16="http://schemas.microsoft.com/office/drawing/2014/main" id="{C1DE73B0-25B2-A0CD-21BA-FC3AE02CF3A0}"/>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8" name="コンテンツ プレースホルダー 3">
            <a:extLst>
              <a:ext uri="{FF2B5EF4-FFF2-40B4-BE49-F238E27FC236}">
                <a16:creationId xmlns:a16="http://schemas.microsoft.com/office/drawing/2014/main" id="{6EE9D826-4A16-359A-78B4-86116535CE2A}"/>
              </a:ext>
            </a:extLst>
          </p:cNvPr>
          <p:cNvSpPr txBox="1">
            <a:spLocks/>
          </p:cNvSpPr>
          <p:nvPr/>
        </p:nvSpPr>
        <p:spPr>
          <a:xfrm>
            <a:off x="471488" y="1070687"/>
            <a:ext cx="2957511" cy="2165657"/>
          </a:xfrm>
          <a:prstGeom prst="rect">
            <a:avLst/>
          </a:prstGeom>
        </p:spPr>
        <p:txBody>
          <a:bodyPr vert="horz" wrap="square" lIns="91440" tIns="45720" rIns="91440" bIns="45720" rtlCol="0">
            <a:spAutoFit/>
          </a:bodyPr>
          <a:lstStyle>
            <a:lvl1pPr marL="285750" indent="-285750" algn="l" defTabSz="685800" rtl="0" eaLnBrk="1" latinLnBrk="0" hangingPunct="1">
              <a:lnSpc>
                <a:spcPct val="90000"/>
              </a:lnSpc>
              <a:spcBef>
                <a:spcPts val="750"/>
              </a:spcBef>
              <a:buFontTx/>
              <a:buBlip>
                <a:blip r:embed="rId3">
                  <a:extLst>
                    <a:ext uri="{96DAC541-7B7A-43D3-8B79-37D633B846F1}">
                      <asvg:svgBlip xmlns:asvg="http://schemas.microsoft.com/office/drawing/2016/SVG/main" r:embed="rId4"/>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228600" indent="-228600">
              <a:buFont typeface="+mj-lt"/>
              <a:buAutoNum type="arabicPeriod"/>
            </a:pPr>
            <a:r>
              <a:rPr lang="ja-JP" altLang="en-US" sz="1000" b="0"/>
              <a:t>社員マスタ画面で休職設定を行う社員を検索し、操作欄の「詳細」アイコンボタンをクリックします。</a:t>
            </a:r>
          </a:p>
          <a:p>
            <a:pPr marL="228600" indent="-228600">
              <a:buFont typeface="+mj-lt"/>
              <a:buAutoNum type="arabicPeriod"/>
            </a:pPr>
            <a:r>
              <a:rPr lang="ja-JP" altLang="en-US" sz="1000" b="0"/>
              <a:t>対象社員の社員情報ポップアップが表示されたら、ポップアップ上部にある「休職設定」ボタンをクリックします。</a:t>
            </a:r>
            <a:endParaRPr lang="en-US" altLang="ja-JP" sz="1000" b="0" dirty="0"/>
          </a:p>
          <a:p>
            <a:pPr marL="228600" indent="-228600">
              <a:buFont typeface="+mj-lt"/>
              <a:buAutoNum type="arabicPeriod"/>
            </a:pPr>
            <a:endParaRPr lang="ja-JP" altLang="en-US" sz="1000" b="0"/>
          </a:p>
          <a:p>
            <a:pPr marL="228600" indent="-228600">
              <a:buFont typeface="+mj-lt"/>
              <a:buAutoNum type="arabicPeriod"/>
            </a:pPr>
            <a:r>
              <a:rPr lang="ja-JP" altLang="en-US" sz="1000" b="0"/>
              <a:t>休職情報ポップアップが表示されたら、休職種別と休職期間を入力します。</a:t>
            </a:r>
          </a:p>
          <a:p>
            <a:pPr marL="228600" indent="-228600">
              <a:buFont typeface="+mj-lt"/>
              <a:buAutoNum type="arabicPeriod"/>
            </a:pPr>
            <a:r>
              <a:rPr lang="ja-JP" altLang="en-US" sz="1000" b="0"/>
              <a:t>休職情報を入力したら「上記内容で新たに休職を設定」ボタンをクリックして従業員の休職設定は完了です。</a:t>
            </a:r>
          </a:p>
        </p:txBody>
      </p:sp>
      <p:pic>
        <p:nvPicPr>
          <p:cNvPr id="13" name="図 12">
            <a:extLst>
              <a:ext uri="{FF2B5EF4-FFF2-40B4-BE49-F238E27FC236}">
                <a16:creationId xmlns:a16="http://schemas.microsoft.com/office/drawing/2014/main" id="{5354E20C-5052-F7CF-3DBA-D299CCB5B22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914614" y="1619781"/>
            <a:ext cx="2349820" cy="583090"/>
          </a:xfrm>
          <a:prstGeom prst="rect">
            <a:avLst/>
          </a:prstGeom>
          <a:ln w="19050">
            <a:solidFill>
              <a:schemeClr val="bg1">
                <a:lumMod val="75000"/>
              </a:schemeClr>
            </a:solidFill>
          </a:ln>
        </p:spPr>
      </p:pic>
      <p:grpSp>
        <p:nvGrpSpPr>
          <p:cNvPr id="16" name="グループ化 15">
            <a:extLst>
              <a:ext uri="{FF2B5EF4-FFF2-40B4-BE49-F238E27FC236}">
                <a16:creationId xmlns:a16="http://schemas.microsoft.com/office/drawing/2014/main" id="{DDA2148D-84D5-C61E-0A8F-D191DB4B7F68}"/>
              </a:ext>
            </a:extLst>
          </p:cNvPr>
          <p:cNvGrpSpPr/>
          <p:nvPr/>
        </p:nvGrpSpPr>
        <p:grpSpPr>
          <a:xfrm>
            <a:off x="4444124" y="1070687"/>
            <a:ext cx="1290801" cy="392853"/>
            <a:chOff x="4131591" y="946426"/>
            <a:chExt cx="1915867" cy="583090"/>
          </a:xfrm>
        </p:grpSpPr>
        <p:pic>
          <p:nvPicPr>
            <p:cNvPr id="14" name="図 13">
              <a:extLst>
                <a:ext uri="{FF2B5EF4-FFF2-40B4-BE49-F238E27FC236}">
                  <a16:creationId xmlns:a16="http://schemas.microsoft.com/office/drawing/2014/main" id="{9FB6D0FB-F5EF-B643-DA2E-6AE273BD24D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131591" y="946426"/>
              <a:ext cx="1915867" cy="583090"/>
            </a:xfrm>
            <a:prstGeom prst="rect">
              <a:avLst/>
            </a:prstGeom>
            <a:ln w="19050">
              <a:solidFill>
                <a:schemeClr val="bg1">
                  <a:lumMod val="75000"/>
                </a:schemeClr>
              </a:solidFill>
            </a:ln>
          </p:spPr>
        </p:pic>
        <p:sp>
          <p:nvSpPr>
            <p:cNvPr id="15" name="四角形: 角を丸くする 10">
              <a:extLst>
                <a:ext uri="{FF2B5EF4-FFF2-40B4-BE49-F238E27FC236}">
                  <a16:creationId xmlns:a16="http://schemas.microsoft.com/office/drawing/2014/main" id="{97721568-7940-83F8-721C-8034503D5C53}"/>
                </a:ext>
              </a:extLst>
            </p:cNvPr>
            <p:cNvSpPr/>
            <p:nvPr/>
          </p:nvSpPr>
          <p:spPr>
            <a:xfrm>
              <a:off x="4558856" y="1043255"/>
              <a:ext cx="374333" cy="364515"/>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四角形: 角を丸くする 10">
            <a:extLst>
              <a:ext uri="{FF2B5EF4-FFF2-40B4-BE49-F238E27FC236}">
                <a16:creationId xmlns:a16="http://schemas.microsoft.com/office/drawing/2014/main" id="{BA354527-60C4-8DEC-87FE-68DD4DCAD20A}"/>
              </a:ext>
            </a:extLst>
          </p:cNvPr>
          <p:cNvSpPr/>
          <p:nvPr/>
        </p:nvSpPr>
        <p:spPr>
          <a:xfrm>
            <a:off x="4759423" y="1812047"/>
            <a:ext cx="635537" cy="256516"/>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821F9BC4-F2BB-0947-47CB-BEE506BE6AC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341840" y="2309920"/>
            <a:ext cx="1284710" cy="1196571"/>
          </a:xfrm>
          <a:prstGeom prst="rect">
            <a:avLst/>
          </a:prstGeom>
          <a:ln w="19050">
            <a:solidFill>
              <a:schemeClr val="bg1">
                <a:lumMod val="75000"/>
              </a:schemeClr>
            </a:solidFill>
          </a:ln>
        </p:spPr>
      </p:pic>
      <p:grpSp>
        <p:nvGrpSpPr>
          <p:cNvPr id="19" name="グループ化 18">
            <a:extLst>
              <a:ext uri="{FF2B5EF4-FFF2-40B4-BE49-F238E27FC236}">
                <a16:creationId xmlns:a16="http://schemas.microsoft.com/office/drawing/2014/main" id="{AB929DF2-BF26-D37E-C794-F2A9B2504C7C}"/>
              </a:ext>
            </a:extLst>
          </p:cNvPr>
          <p:cNvGrpSpPr/>
          <p:nvPr/>
        </p:nvGrpSpPr>
        <p:grpSpPr>
          <a:xfrm>
            <a:off x="471488" y="3696609"/>
            <a:ext cx="5904947" cy="307777"/>
            <a:chOff x="481566" y="967740"/>
            <a:chExt cx="5904947" cy="307777"/>
          </a:xfrm>
        </p:grpSpPr>
        <p:sp>
          <p:nvSpPr>
            <p:cNvPr id="20" name="テキスト ボックス 19">
              <a:extLst>
                <a:ext uri="{FF2B5EF4-FFF2-40B4-BE49-F238E27FC236}">
                  <a16:creationId xmlns:a16="http://schemas.microsoft.com/office/drawing/2014/main" id="{B1FCD85B-4393-0089-98F7-EBC6E40B138C}"/>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a:t>退職者の対応</a:t>
              </a:r>
              <a:endParaRPr kumimoji="1" lang="ja-JP" altLang="en-US" sz="1600" b="1" dirty="0"/>
            </a:p>
          </p:txBody>
        </p:sp>
        <p:cxnSp>
          <p:nvCxnSpPr>
            <p:cNvPr id="21" name="直線コネクタ 20">
              <a:extLst>
                <a:ext uri="{FF2B5EF4-FFF2-40B4-BE49-F238E27FC236}">
                  <a16:creationId xmlns:a16="http://schemas.microsoft.com/office/drawing/2014/main" id="{DC3B515A-6ED8-1BA5-B224-949C11F5830B}"/>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22" name="コンテンツ プレースホルダー 3">
            <a:extLst>
              <a:ext uri="{FF2B5EF4-FFF2-40B4-BE49-F238E27FC236}">
                <a16:creationId xmlns:a16="http://schemas.microsoft.com/office/drawing/2014/main" id="{CB99E385-07D1-8E94-8EE4-28FCE19CF901}"/>
              </a:ext>
            </a:extLst>
          </p:cNvPr>
          <p:cNvSpPr txBox="1">
            <a:spLocks/>
          </p:cNvSpPr>
          <p:nvPr/>
        </p:nvSpPr>
        <p:spPr>
          <a:xfrm>
            <a:off x="481566" y="4524978"/>
            <a:ext cx="2957511" cy="1683474"/>
          </a:xfrm>
          <a:prstGeom prst="rect">
            <a:avLst/>
          </a:prstGeom>
        </p:spPr>
        <p:txBody>
          <a:bodyPr vert="horz" wrap="square" lIns="91440" tIns="45720" rIns="91440" bIns="45720" rtlCol="0">
            <a:spAutoFit/>
          </a:bodyPr>
          <a:lstStyle>
            <a:lvl1pPr marL="285750" indent="-285750" algn="l" defTabSz="685800" rtl="0" eaLnBrk="1" latinLnBrk="0" hangingPunct="1">
              <a:lnSpc>
                <a:spcPct val="90000"/>
              </a:lnSpc>
              <a:spcBef>
                <a:spcPts val="750"/>
              </a:spcBef>
              <a:buFontTx/>
              <a:buBlip>
                <a:blip r:embed="rId3">
                  <a:extLst>
                    <a:ext uri="{96DAC541-7B7A-43D3-8B79-37D633B846F1}">
                      <asvg:svgBlip xmlns:asvg="http://schemas.microsoft.com/office/drawing/2016/SVG/main" r:embed="rId4"/>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228600" indent="-228600">
              <a:buFont typeface="+mj-lt"/>
              <a:buAutoNum type="arabicPeriod"/>
            </a:pPr>
            <a:r>
              <a:rPr lang="ja-JP" altLang="en-US" sz="1000" b="0"/>
              <a:t>社員マスタ画面にて、退職設定を行う社員を検索し、操作欄から「編集」アイコンボタンをクリックします。</a:t>
            </a:r>
          </a:p>
          <a:p>
            <a:pPr marL="228600" indent="-228600">
              <a:buFont typeface="+mj-lt"/>
              <a:buAutoNum type="arabicPeriod"/>
            </a:pPr>
            <a:r>
              <a:rPr lang="ja-JP" altLang="en-US" sz="1000" b="0"/>
              <a:t>表示された社員情報の編集ポップアップ内の「退職日」に退職予定日を入力します。</a:t>
            </a:r>
            <a:br>
              <a:rPr lang="en-US" altLang="ja-JP" sz="1000" b="0" dirty="0"/>
            </a:br>
            <a:r>
              <a:rPr lang="en-US" altLang="ja-JP" sz="1000" b="0" dirty="0">
                <a:solidFill>
                  <a:schemeClr val="tx1">
                    <a:lumMod val="50000"/>
                    <a:lumOff val="50000"/>
                  </a:schemeClr>
                </a:solidFill>
              </a:rPr>
              <a:t>※</a:t>
            </a:r>
            <a:r>
              <a:rPr lang="ja-JP" altLang="en-US" sz="1000" b="0">
                <a:solidFill>
                  <a:schemeClr val="tx1">
                    <a:lumMod val="50000"/>
                    <a:lumOff val="50000"/>
                  </a:schemeClr>
                </a:solidFill>
              </a:rPr>
              <a:t>退職日は過去日および未来日ともに設定可能です。退職日当日は在籍中として扱われます。</a:t>
            </a:r>
          </a:p>
          <a:p>
            <a:pPr marL="228600" indent="-228600">
              <a:buFont typeface="+mj-lt"/>
              <a:buAutoNum type="arabicPeriod"/>
            </a:pPr>
            <a:r>
              <a:rPr lang="ja-JP" altLang="en-US" sz="1000" b="0"/>
              <a:t>「編集」ボタンをクリックして社員の退職設定は完了です。</a:t>
            </a:r>
          </a:p>
        </p:txBody>
      </p:sp>
      <p:sp>
        <p:nvSpPr>
          <p:cNvPr id="23" name="コンテンツ プレースホルダー 3">
            <a:extLst>
              <a:ext uri="{FF2B5EF4-FFF2-40B4-BE49-F238E27FC236}">
                <a16:creationId xmlns:a16="http://schemas.microsoft.com/office/drawing/2014/main" id="{39299DB0-9A10-4A96-E5C2-514C58460268}"/>
              </a:ext>
            </a:extLst>
          </p:cNvPr>
          <p:cNvSpPr>
            <a:spLocks noGrp="1"/>
          </p:cNvSpPr>
          <p:nvPr>
            <p:ph idx="1"/>
          </p:nvPr>
        </p:nvSpPr>
        <p:spPr>
          <a:xfrm>
            <a:off x="471488" y="4141785"/>
            <a:ext cx="5915025" cy="231795"/>
          </a:xfrm>
        </p:spPr>
        <p:txBody>
          <a:bodyPr>
            <a:spAutoFit/>
          </a:bodyPr>
          <a:lstStyle/>
          <a:p>
            <a:pPr marL="0" indent="0">
              <a:buNone/>
            </a:pPr>
            <a:r>
              <a:rPr lang="ja-JP" altLang="en-US" sz="1000" b="0"/>
              <a:t>キンクラでは退職が決定している社員に対して、退職設定を行うことができます。</a:t>
            </a:r>
          </a:p>
        </p:txBody>
      </p:sp>
      <p:pic>
        <p:nvPicPr>
          <p:cNvPr id="24" name="図 23">
            <a:extLst>
              <a:ext uri="{FF2B5EF4-FFF2-40B4-BE49-F238E27FC236}">
                <a16:creationId xmlns:a16="http://schemas.microsoft.com/office/drawing/2014/main" id="{B4C1ED24-8FEC-3A7D-22A0-F25D9BFFB9B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854153" y="5076211"/>
            <a:ext cx="2470744" cy="980241"/>
          </a:xfrm>
          <a:prstGeom prst="rect">
            <a:avLst/>
          </a:prstGeom>
          <a:ln w="19050">
            <a:solidFill>
              <a:schemeClr val="bg1">
                <a:lumMod val="75000"/>
              </a:schemeClr>
            </a:solidFill>
          </a:ln>
        </p:spPr>
      </p:pic>
      <p:pic>
        <p:nvPicPr>
          <p:cNvPr id="26" name="図 25">
            <a:extLst>
              <a:ext uri="{FF2B5EF4-FFF2-40B4-BE49-F238E27FC236}">
                <a16:creationId xmlns:a16="http://schemas.microsoft.com/office/drawing/2014/main" id="{16961316-0B58-DD1A-34C3-41CBAAD0B25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44124" y="4527119"/>
            <a:ext cx="1290801" cy="392853"/>
          </a:xfrm>
          <a:prstGeom prst="rect">
            <a:avLst/>
          </a:prstGeom>
          <a:ln w="19050">
            <a:solidFill>
              <a:schemeClr val="bg1">
                <a:lumMod val="75000"/>
              </a:schemeClr>
            </a:solidFill>
          </a:ln>
        </p:spPr>
      </p:pic>
      <p:sp>
        <p:nvSpPr>
          <p:cNvPr id="27" name="四角形: 角を丸くする 10">
            <a:extLst>
              <a:ext uri="{FF2B5EF4-FFF2-40B4-BE49-F238E27FC236}">
                <a16:creationId xmlns:a16="http://schemas.microsoft.com/office/drawing/2014/main" id="{05332108-EBE9-4E72-39E6-D3DC927B027F}"/>
              </a:ext>
            </a:extLst>
          </p:cNvPr>
          <p:cNvSpPr/>
          <p:nvPr/>
        </p:nvSpPr>
        <p:spPr>
          <a:xfrm>
            <a:off x="4535571" y="4592357"/>
            <a:ext cx="252204" cy="245590"/>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10">
            <a:extLst>
              <a:ext uri="{FF2B5EF4-FFF2-40B4-BE49-F238E27FC236}">
                <a16:creationId xmlns:a16="http://schemas.microsoft.com/office/drawing/2014/main" id="{A028E284-9555-92F9-E00E-A31B6BA069C5}"/>
              </a:ext>
            </a:extLst>
          </p:cNvPr>
          <p:cNvSpPr/>
          <p:nvPr/>
        </p:nvSpPr>
        <p:spPr>
          <a:xfrm>
            <a:off x="3833957" y="5332405"/>
            <a:ext cx="2490940" cy="416264"/>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80709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7EBAE4B2-0F8E-2A17-E2D2-EC496BD6D2EE}"/>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4" name="スライド番号プレースホルダー 3">
            <a:extLst>
              <a:ext uri="{FF2B5EF4-FFF2-40B4-BE49-F238E27FC236}">
                <a16:creationId xmlns:a16="http://schemas.microsoft.com/office/drawing/2014/main" id="{3058709A-81A5-15A4-E73A-57E1B0DAA007}"/>
              </a:ext>
            </a:extLst>
          </p:cNvPr>
          <p:cNvSpPr>
            <a:spLocks noGrp="1"/>
          </p:cNvSpPr>
          <p:nvPr>
            <p:ph type="sldNum" sz="quarter" idx="12"/>
          </p:nvPr>
        </p:nvSpPr>
        <p:spPr/>
        <p:txBody>
          <a:bodyPr/>
          <a:lstStyle/>
          <a:p>
            <a:fld id="{EA679865-3015-46FE-BF55-6D5697F8D5B7}" type="slidenum">
              <a:rPr kumimoji="1" lang="ja-JP" altLang="en-US" smtClean="0"/>
              <a:pPr/>
              <a:t>5</a:t>
            </a:fld>
            <a:endParaRPr kumimoji="1" lang="ja-JP" altLang="en-US" dirty="0"/>
          </a:p>
        </p:txBody>
      </p:sp>
      <p:sp>
        <p:nvSpPr>
          <p:cNvPr id="6" name="角丸四角形 5">
            <a:extLst>
              <a:ext uri="{FF2B5EF4-FFF2-40B4-BE49-F238E27FC236}">
                <a16:creationId xmlns:a16="http://schemas.microsoft.com/office/drawing/2014/main" id="{E349BE8D-4E60-70EE-D998-70D2FA23E8A7}"/>
              </a:ext>
            </a:extLst>
          </p:cNvPr>
          <p:cNvSpPr/>
          <p:nvPr/>
        </p:nvSpPr>
        <p:spPr>
          <a:xfrm>
            <a:off x="459475" y="699828"/>
            <a:ext cx="5894867" cy="4608811"/>
          </a:xfrm>
          <a:prstGeom prst="roundRect">
            <a:avLst>
              <a:gd name="adj" fmla="val 2900"/>
            </a:avLst>
          </a:prstGeom>
          <a:solidFill>
            <a:srgbClr val="F7F9F8"/>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251999" tIns="180000" rIns="251999" bIns="180000" rtlCol="0" anchor="ctr">
            <a:spAutoFit/>
          </a:bodyPr>
          <a:lstStyle/>
          <a:p>
            <a:pPr marL="0" indent="0">
              <a:spcBef>
                <a:spcPts val="600"/>
              </a:spcBef>
              <a:buFontTx/>
              <a:buNone/>
            </a:pPr>
            <a:r>
              <a:rPr lang="ja-JP" altLang="en-US" sz="900" b="1">
                <a:solidFill>
                  <a:schemeClr val="tx1"/>
                </a:solidFill>
              </a:rPr>
              <a:t>退職設定の注意事項</a:t>
            </a:r>
            <a:endParaRPr lang="en-US" altLang="ja-JP" sz="900" b="1" dirty="0">
              <a:solidFill>
                <a:schemeClr val="tx1"/>
              </a:solidFill>
            </a:endParaRPr>
          </a:p>
          <a:p>
            <a:pPr marL="0" indent="0">
              <a:spcBef>
                <a:spcPts val="600"/>
              </a:spcBef>
              <a:buFontTx/>
              <a:buNone/>
            </a:pPr>
            <a:endParaRPr lang="en-US" altLang="ja-JP" sz="900" b="1" dirty="0">
              <a:solidFill>
                <a:schemeClr val="tx1"/>
              </a:solidFill>
            </a:endParaRPr>
          </a:p>
          <a:p>
            <a:pPr marL="0" indent="0">
              <a:spcBef>
                <a:spcPts val="600"/>
              </a:spcBef>
              <a:buFontTx/>
              <a:buNone/>
            </a:pPr>
            <a:r>
              <a:rPr lang="ja-JP" altLang="en-US" sz="900" b="0">
                <a:solidFill>
                  <a:schemeClr val="tx1"/>
                </a:solidFill>
              </a:rPr>
              <a:t>▼各種申請に関する共通の制限</a:t>
            </a:r>
          </a:p>
          <a:p>
            <a:pPr marL="0" indent="0">
              <a:spcBef>
                <a:spcPts val="600"/>
              </a:spcBef>
              <a:buFontTx/>
              <a:buNone/>
            </a:pPr>
            <a:r>
              <a:rPr lang="ja-JP" altLang="en-US" sz="900" b="0">
                <a:solidFill>
                  <a:schemeClr val="tx1"/>
                </a:solidFill>
              </a:rPr>
              <a:t>・強制的な書き換え、ステータス変更は、退職日が属する月の会社締めのタイミングで更新となります。</a:t>
            </a:r>
          </a:p>
          <a:p>
            <a:pPr marL="0" indent="0">
              <a:spcBef>
                <a:spcPts val="600"/>
              </a:spcBef>
              <a:buFontTx/>
              <a:buNone/>
            </a:pPr>
            <a:r>
              <a:rPr lang="ja-JP" altLang="en-US" sz="900" b="0">
                <a:solidFill>
                  <a:schemeClr val="tx1"/>
                </a:solidFill>
              </a:rPr>
              <a:t>退職日が入力された段階で、退職日の翌日以降の日付を対象にした各種申請は全て受付できなくなります。</a:t>
            </a:r>
          </a:p>
          <a:p>
            <a:pPr marL="0" indent="0">
              <a:spcBef>
                <a:spcPts val="600"/>
              </a:spcBef>
              <a:buFontTx/>
              <a:buNone/>
            </a:pPr>
            <a:r>
              <a:rPr lang="ja-JP" altLang="en-US" sz="900" b="0">
                <a:solidFill>
                  <a:schemeClr val="tx1"/>
                </a:solidFill>
              </a:rPr>
              <a:t>・退職日の翌日以降の日付を対象として申請されている勤怠申請は、現在ステータスに関わらず（承認済みも）全てキャンセル扱いとなります。</a:t>
            </a:r>
          </a:p>
          <a:p>
            <a:pPr marL="0" indent="0">
              <a:spcBef>
                <a:spcPts val="600"/>
              </a:spcBef>
              <a:buFontTx/>
              <a:buNone/>
            </a:pPr>
            <a:endParaRPr lang="ja-JP" altLang="en-US" sz="900" b="0">
              <a:solidFill>
                <a:schemeClr val="tx1"/>
              </a:solidFill>
            </a:endParaRPr>
          </a:p>
          <a:p>
            <a:pPr marL="0" indent="0">
              <a:spcBef>
                <a:spcPts val="600"/>
              </a:spcBef>
              <a:buFontTx/>
              <a:buNone/>
            </a:pPr>
            <a:r>
              <a:rPr lang="ja-JP" altLang="en-US" sz="900" b="0">
                <a:solidFill>
                  <a:schemeClr val="tx1"/>
                </a:solidFill>
              </a:rPr>
              <a:t>▼シフト表に関して</a:t>
            </a:r>
          </a:p>
          <a:p>
            <a:pPr marL="0" indent="0">
              <a:spcBef>
                <a:spcPts val="600"/>
              </a:spcBef>
              <a:buFontTx/>
              <a:buNone/>
            </a:pPr>
            <a:r>
              <a:rPr lang="ja-JP" altLang="en-US" sz="900" b="0">
                <a:solidFill>
                  <a:schemeClr val="tx1"/>
                </a:solidFill>
              </a:rPr>
              <a:t>・退職日が退職日が属する月まではシフト表の提出が可能で、退職日の翌月以降は提出不可になります。</a:t>
            </a:r>
          </a:p>
          <a:p>
            <a:pPr marL="0" indent="0">
              <a:spcBef>
                <a:spcPts val="600"/>
              </a:spcBef>
              <a:buFontTx/>
              <a:buNone/>
            </a:pPr>
            <a:r>
              <a:rPr lang="ja-JP" altLang="en-US" sz="900" b="0">
                <a:solidFill>
                  <a:schemeClr val="tx1"/>
                </a:solidFill>
              </a:rPr>
              <a:t>・退職日当月に既に提出されているシフトは、退職日の翌日以降のシフトが強制的に</a:t>
            </a:r>
            <a:r>
              <a:rPr lang="en-US" altLang="ja-JP" sz="900" b="0" dirty="0">
                <a:solidFill>
                  <a:schemeClr val="tx1"/>
                </a:solidFill>
              </a:rPr>
              <a:t>『</a:t>
            </a:r>
            <a:r>
              <a:rPr lang="ja-JP" altLang="en-US" sz="900" b="0">
                <a:solidFill>
                  <a:schemeClr val="tx1"/>
                </a:solidFill>
              </a:rPr>
              <a:t>シフト無し</a:t>
            </a:r>
            <a:r>
              <a:rPr lang="en-US" altLang="ja-JP" sz="900" b="0" dirty="0">
                <a:solidFill>
                  <a:schemeClr val="tx1"/>
                </a:solidFill>
              </a:rPr>
              <a:t>』</a:t>
            </a:r>
            <a:r>
              <a:rPr lang="ja-JP" altLang="en-US" sz="900" b="0">
                <a:solidFill>
                  <a:schemeClr val="tx1"/>
                </a:solidFill>
              </a:rPr>
              <a:t>に上書きされます。</a:t>
            </a:r>
          </a:p>
          <a:p>
            <a:pPr marL="0" indent="0">
              <a:spcBef>
                <a:spcPts val="600"/>
              </a:spcBef>
              <a:buFontTx/>
              <a:buNone/>
            </a:pPr>
            <a:r>
              <a:rPr lang="ja-JP" altLang="en-US" sz="900" b="0">
                <a:solidFill>
                  <a:schemeClr val="tx1"/>
                </a:solidFill>
              </a:rPr>
              <a:t>・退職日登録前に、退職日の翌月以降のシフト表が提出されている場合は、現在ステータスに関わらず（承認済みも）全てキャンセル扱いとなります。</a:t>
            </a:r>
          </a:p>
          <a:p>
            <a:pPr marL="0" indent="0">
              <a:spcBef>
                <a:spcPts val="600"/>
              </a:spcBef>
              <a:buFontTx/>
              <a:buNone/>
            </a:pPr>
            <a:endParaRPr lang="ja-JP" altLang="en-US" sz="900" b="0">
              <a:solidFill>
                <a:schemeClr val="tx1"/>
              </a:solidFill>
            </a:endParaRPr>
          </a:p>
          <a:p>
            <a:pPr marL="0" indent="0">
              <a:spcBef>
                <a:spcPts val="600"/>
              </a:spcBef>
              <a:buFontTx/>
              <a:buNone/>
            </a:pPr>
            <a:r>
              <a:rPr lang="ja-JP" altLang="en-US" sz="900" b="0">
                <a:solidFill>
                  <a:schemeClr val="tx1"/>
                </a:solidFill>
              </a:rPr>
              <a:t>▼勤務表</a:t>
            </a:r>
          </a:p>
          <a:p>
            <a:pPr marL="0" indent="0">
              <a:spcBef>
                <a:spcPts val="600"/>
              </a:spcBef>
              <a:buFontTx/>
              <a:buNone/>
            </a:pPr>
            <a:r>
              <a:rPr lang="ja-JP" altLang="en-US" sz="900" b="0">
                <a:solidFill>
                  <a:schemeClr val="tx1"/>
                </a:solidFill>
              </a:rPr>
              <a:t>・シフトと同様「退職日」が属する年月まで提出可能とし、退職日の翌月以降は提出不可になる。</a:t>
            </a:r>
          </a:p>
          <a:p>
            <a:pPr marL="0" indent="0">
              <a:spcBef>
                <a:spcPts val="600"/>
              </a:spcBef>
              <a:buFontTx/>
              <a:buNone/>
            </a:pPr>
            <a:r>
              <a:rPr lang="ja-JP" altLang="en-US" sz="900" b="0">
                <a:solidFill>
                  <a:schemeClr val="tx1"/>
                </a:solidFill>
              </a:rPr>
              <a:t>・「退職日」の翌日以降の勤務データは全てデータ無しとなります。（勤務でも欠勤でも休日でもない）</a:t>
            </a:r>
          </a:p>
          <a:p>
            <a:pPr marL="0" indent="0">
              <a:spcBef>
                <a:spcPts val="600"/>
              </a:spcBef>
              <a:buFontTx/>
              <a:buNone/>
            </a:pPr>
            <a:r>
              <a:rPr lang="ja-JP" altLang="en-US" sz="900" b="0">
                <a:solidFill>
                  <a:schemeClr val="tx1"/>
                </a:solidFill>
              </a:rPr>
              <a:t>・退職日登録前に、退職日の翌月以降の勤務表が提出されている場合は、現在ステータスに関わらず（承認済みも）全てキャンセル扱いとなります。</a:t>
            </a:r>
          </a:p>
        </p:txBody>
      </p:sp>
    </p:spTree>
    <p:extLst>
      <p:ext uri="{BB962C8B-B14F-4D97-AF65-F5344CB8AC3E}">
        <p14:creationId xmlns:p14="http://schemas.microsoft.com/office/powerpoint/2010/main" val="3854389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31D0651-48AD-28F9-775B-79033525516C}"/>
              </a:ext>
            </a:extLst>
          </p:cNvPr>
          <p:cNvSpPr>
            <a:spLocks noGrp="1"/>
          </p:cNvSpPr>
          <p:nvPr>
            <p:ph idx="1"/>
          </p:nvPr>
        </p:nvSpPr>
        <p:spPr>
          <a:xfrm>
            <a:off x="471488" y="1059481"/>
            <a:ext cx="5915025" cy="1231106"/>
          </a:xfrm>
        </p:spPr>
        <p:txBody>
          <a:bodyPr>
            <a:spAutoFit/>
          </a:bodyPr>
          <a:lstStyle/>
          <a:p>
            <a:pPr marL="0" indent="0">
              <a:buNone/>
            </a:pPr>
            <a:r>
              <a:rPr lang="ja-JP" altLang="en-US" sz="1000" b="0"/>
              <a:t>キンクラでは対象者に代わって各種申請や勤務表の提出を行う「代理申請機能」が利用できます。  </a:t>
            </a:r>
          </a:p>
          <a:p>
            <a:pPr marL="0" indent="0">
              <a:buNone/>
            </a:pPr>
            <a:r>
              <a:rPr lang="ja-JP" altLang="en-US" sz="1000" b="0"/>
              <a:t>代理申請機能を使用して申請を行うと、申請者欄に「対象者名（代理：代理申請人名）」で表示されます。  </a:t>
            </a:r>
            <a:endParaRPr lang="en-US" altLang="ja-JP" sz="1000" b="0" dirty="0"/>
          </a:p>
          <a:p>
            <a:pPr marL="0" indent="0">
              <a:buNone/>
            </a:pPr>
            <a:r>
              <a:rPr lang="en-US" altLang="ja-JP" sz="1000" b="0" dirty="0">
                <a:solidFill>
                  <a:schemeClr val="tx1">
                    <a:lumMod val="50000"/>
                    <a:lumOff val="50000"/>
                  </a:schemeClr>
                </a:solidFill>
              </a:rPr>
              <a:t>※</a:t>
            </a:r>
            <a:r>
              <a:rPr lang="en" altLang="ja-JP" sz="1000" b="0" dirty="0">
                <a:solidFill>
                  <a:schemeClr val="tx1">
                    <a:lumMod val="50000"/>
                    <a:lumOff val="50000"/>
                  </a:schemeClr>
                </a:solidFill>
              </a:rPr>
              <a:t>Enterprise</a:t>
            </a:r>
            <a:r>
              <a:rPr lang="ja-JP" altLang="en-US" sz="1000" b="0">
                <a:solidFill>
                  <a:schemeClr val="tx1">
                    <a:lumMod val="50000"/>
                    <a:lumOff val="50000"/>
                  </a:schemeClr>
                </a:solidFill>
              </a:rPr>
              <a:t>プランのみご利用いただける機能です。</a:t>
            </a:r>
            <a:endParaRPr lang="ja-JP" altLang="en-US" sz="1000" b="0"/>
          </a:p>
          <a:p>
            <a:pPr marL="0" indent="0">
              <a:buNone/>
            </a:pPr>
            <a:r>
              <a:rPr lang="ja-JP" altLang="en-US" sz="1000" b="0">
                <a:solidFill>
                  <a:schemeClr val="tx1">
                    <a:lumMod val="50000"/>
                    <a:lumOff val="50000"/>
                  </a:schemeClr>
                </a:solidFill>
              </a:rPr>
              <a:t>代理申請の機能についてもっと詳しく知りたい方はこちらもご覧ください</a:t>
            </a:r>
            <a:br>
              <a:rPr lang="en-US" altLang="ja-JP" sz="1000" b="0" dirty="0">
                <a:solidFill>
                  <a:schemeClr val="tx1">
                    <a:lumMod val="50000"/>
                    <a:lumOff val="50000"/>
                  </a:schemeClr>
                </a:solidFill>
              </a:rPr>
            </a:br>
            <a:r>
              <a:rPr lang="ja-JP" altLang="en-US" sz="1000" b="0">
                <a:solidFill>
                  <a:schemeClr val="tx1">
                    <a:lumMod val="50000"/>
                    <a:lumOff val="50000"/>
                  </a:schemeClr>
                </a:solidFill>
              </a:rPr>
              <a:t>⇨</a:t>
            </a:r>
            <a:r>
              <a:rPr lang="ja-JP" altLang="en-US" sz="1000" b="0">
                <a:solidFill>
                  <a:schemeClr val="tx1">
                    <a:lumMod val="85000"/>
                    <a:lumOff val="15000"/>
                  </a:schemeClr>
                </a:solidFill>
              </a:rPr>
              <a:t>　 </a:t>
            </a:r>
            <a:r>
              <a:rPr lang="en" altLang="ja-JP" sz="1000" b="0" dirty="0">
                <a:solidFill>
                  <a:srgbClr val="00C9B7"/>
                </a:solidFill>
                <a:hlinkClick r:id="rId2">
                  <a:extLst>
                    <a:ext uri="{A12FA001-AC4F-418D-AE19-62706E023703}">
                      <ahyp:hlinkClr xmlns:ahyp="http://schemas.microsoft.com/office/drawing/2018/hyperlinkcolor" val="tx"/>
                    </a:ext>
                  </a:extLst>
                </a:hlinkClick>
              </a:rPr>
              <a:t>https://www.kintaicloud.jp/function/agent-mode/</a:t>
            </a:r>
            <a:endParaRPr lang="en" altLang="ja-JP" sz="1000" b="0" dirty="0">
              <a:solidFill>
                <a:srgbClr val="00C9B7"/>
              </a:solidFill>
            </a:endParaRPr>
          </a:p>
        </p:txBody>
      </p:sp>
      <p:grpSp>
        <p:nvGrpSpPr>
          <p:cNvPr id="16" name="グループ化 15">
            <a:extLst>
              <a:ext uri="{FF2B5EF4-FFF2-40B4-BE49-F238E27FC236}">
                <a16:creationId xmlns:a16="http://schemas.microsoft.com/office/drawing/2014/main" id="{56BFF0C7-F03C-CEDA-4826-0CA26689DB67}"/>
              </a:ext>
            </a:extLst>
          </p:cNvPr>
          <p:cNvGrpSpPr/>
          <p:nvPr/>
        </p:nvGrpSpPr>
        <p:grpSpPr>
          <a:xfrm>
            <a:off x="481566" y="2332433"/>
            <a:ext cx="5904947" cy="307777"/>
            <a:chOff x="481566" y="967740"/>
            <a:chExt cx="5904947" cy="307777"/>
          </a:xfrm>
        </p:grpSpPr>
        <p:sp>
          <p:nvSpPr>
            <p:cNvPr id="13" name="テキスト ボックス 12">
              <a:extLst>
                <a:ext uri="{FF2B5EF4-FFF2-40B4-BE49-F238E27FC236}">
                  <a16:creationId xmlns:a16="http://schemas.microsoft.com/office/drawing/2014/main" id="{A4695D55-A3BF-2A3F-0FF5-6F8C5831399C}"/>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a:t>代理で申請を行う</a:t>
              </a:r>
              <a:endParaRPr kumimoji="1" lang="ja-JP" altLang="en-US" sz="1600" b="1" dirty="0"/>
            </a:p>
          </p:txBody>
        </p:sp>
        <p:cxnSp>
          <p:nvCxnSpPr>
            <p:cNvPr id="15" name="直線コネクタ 14">
              <a:extLst>
                <a:ext uri="{FF2B5EF4-FFF2-40B4-BE49-F238E27FC236}">
                  <a16:creationId xmlns:a16="http://schemas.microsoft.com/office/drawing/2014/main" id="{39A679E3-7EB3-586C-717C-91C4A1298071}"/>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6</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21" name="グラフィックス 19">
            <a:extLst>
              <a:ext uri="{FF2B5EF4-FFF2-40B4-BE49-F238E27FC236}">
                <a16:creationId xmlns:a16="http://schemas.microsoft.com/office/drawing/2014/main" id="{B70E5392-97EC-B039-F3AF-9AA730D2B557}"/>
              </a:ext>
            </a:extLst>
          </p:cNvPr>
          <p:cNvSpPr/>
          <p:nvPr/>
        </p:nvSpPr>
        <p:spPr>
          <a:xfrm>
            <a:off x="471488" y="526221"/>
            <a:ext cx="4239166"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lstStyle/>
          <a:p>
            <a:r>
              <a:rPr lang="ja-JP" altLang="en-US" b="1">
                <a:solidFill>
                  <a:schemeClr val="bg1"/>
                </a:solidFill>
              </a:rPr>
              <a:t>代理申請</a:t>
            </a:r>
            <a:endParaRPr lang="ja-JP" altLang="en-US" b="1" dirty="0">
              <a:solidFill>
                <a:schemeClr val="bg1"/>
              </a:solidFill>
            </a:endParaRPr>
          </a:p>
        </p:txBody>
      </p:sp>
      <p:sp>
        <p:nvSpPr>
          <p:cNvPr id="55" name="コンテンツ プレースホルダー 3">
            <a:extLst>
              <a:ext uri="{FF2B5EF4-FFF2-40B4-BE49-F238E27FC236}">
                <a16:creationId xmlns:a16="http://schemas.microsoft.com/office/drawing/2014/main" id="{E697C07D-829D-9447-371F-5300C3C4FBF1}"/>
              </a:ext>
            </a:extLst>
          </p:cNvPr>
          <p:cNvSpPr txBox="1">
            <a:spLocks/>
          </p:cNvSpPr>
          <p:nvPr/>
        </p:nvSpPr>
        <p:spPr>
          <a:xfrm>
            <a:off x="471489" y="2813470"/>
            <a:ext cx="3249906" cy="5210529"/>
          </a:xfrm>
          <a:prstGeom prst="rect">
            <a:avLst/>
          </a:prstGeom>
        </p:spPr>
        <p:txBody>
          <a:bodyPr vert="horz" wrap="square" lIns="91440" tIns="45720" rIns="91440" bIns="45720" rtlCol="0">
            <a:spAutoFit/>
          </a:bodyPr>
          <a:lstStyle>
            <a:lvl1pPr marL="285750" indent="-285750" algn="l" defTabSz="685800" rtl="0" eaLnBrk="1" latinLnBrk="0" hangingPunct="1">
              <a:lnSpc>
                <a:spcPct val="90000"/>
              </a:lnSpc>
              <a:spcBef>
                <a:spcPts val="750"/>
              </a:spcBef>
              <a:buFontTx/>
              <a:buBlip>
                <a:blip r:embed="rId3">
                  <a:extLst>
                    <a:ext uri="{96DAC541-7B7A-43D3-8B79-37D633B846F1}">
                      <asvg:svgBlip xmlns:asvg="http://schemas.microsoft.com/office/drawing/2016/SVG/main" r:embed="rId4"/>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228600" indent="-228600">
              <a:buFont typeface="+mj-lt"/>
              <a:buAutoNum type="arabicPeriod"/>
            </a:pPr>
            <a:r>
              <a:rPr lang="ja-JP" altLang="en-US" sz="900" b="0"/>
              <a:t>キンクラへアクセス後、画面上部の「システム設定」ボタンをクリックします。</a:t>
            </a:r>
          </a:p>
          <a:p>
            <a:pPr marL="228600" indent="-228600">
              <a:buFont typeface="+mj-lt"/>
              <a:buAutoNum type="arabicPeriod"/>
            </a:pPr>
            <a:r>
              <a:rPr lang="ja-JP" altLang="en-US" sz="900" b="0"/>
              <a:t>システム設定サイドメニュー、またはシステム設定一覧から</a:t>
            </a:r>
            <a:r>
              <a:rPr lang="en-US" altLang="ja-JP" sz="900" b="0" dirty="0"/>
              <a:t>『</a:t>
            </a:r>
            <a:r>
              <a:rPr lang="ja-JP" altLang="en-US" sz="900" b="0"/>
              <a:t>社員マスタ</a:t>
            </a:r>
            <a:r>
              <a:rPr lang="en-US" altLang="ja-JP" sz="900" b="0" dirty="0"/>
              <a:t>』</a:t>
            </a:r>
            <a:r>
              <a:rPr lang="ja-JP" altLang="en-US" sz="900" b="0"/>
              <a:t>ボタンをクリックします。</a:t>
            </a:r>
          </a:p>
          <a:p>
            <a:pPr marL="228600" indent="-228600">
              <a:buFont typeface="+mj-lt"/>
              <a:buAutoNum type="arabicPeriod"/>
            </a:pPr>
            <a:r>
              <a:rPr lang="ja-JP" altLang="en-US" sz="900" b="0"/>
              <a:t>社員マスタ画面にて、代理申請を行う社員を検索し、操作欄から代理申請アイコンボタンをクリックします。</a:t>
            </a:r>
            <a:br>
              <a:rPr lang="en-US" altLang="ja-JP" sz="900" b="0" dirty="0"/>
            </a:br>
            <a:r>
              <a:rPr lang="ja-JP" altLang="en-US" sz="900" b="0"/>
              <a:t>（または対象者員の社員情報ポップアップから「代理申請」ボタンをクリックします。）</a:t>
            </a:r>
          </a:p>
          <a:p>
            <a:pPr marL="228600" indent="-228600">
              <a:buFont typeface="+mj-lt"/>
              <a:buAutoNum type="arabicPeriod"/>
            </a:pPr>
            <a:r>
              <a:rPr lang="ja-JP" altLang="en-US" sz="900" b="0"/>
              <a:t>注意事項を確認し、「上記内容を確認して代理申請モードを利用する」にチェックし「モード切替」ボタンをクリックします。</a:t>
            </a:r>
            <a:endParaRPr lang="en-US" altLang="ja-JP" sz="900" b="0" dirty="0"/>
          </a:p>
          <a:p>
            <a:pPr marL="228600" indent="-228600">
              <a:buFont typeface="+mj-lt"/>
              <a:buAutoNum type="arabicPeriod"/>
            </a:pPr>
            <a:endParaRPr lang="en-US" altLang="ja-JP" sz="900" b="0" dirty="0"/>
          </a:p>
          <a:p>
            <a:pPr marL="228600" indent="-228600">
              <a:buFont typeface="+mj-lt"/>
              <a:buAutoNum type="arabicPeriod"/>
            </a:pPr>
            <a:endParaRPr lang="en-US" altLang="ja-JP" sz="900" b="0" dirty="0"/>
          </a:p>
          <a:p>
            <a:pPr marL="228600" indent="-228600">
              <a:buFont typeface="+mj-lt"/>
              <a:buAutoNum type="arabicPeriod"/>
            </a:pPr>
            <a:endParaRPr lang="en-US" altLang="ja-JP" sz="900" b="0" dirty="0"/>
          </a:p>
          <a:p>
            <a:pPr marL="228600" indent="-228600">
              <a:buFont typeface="+mj-lt"/>
              <a:buAutoNum type="arabicPeriod"/>
            </a:pPr>
            <a:endParaRPr lang="en-US" altLang="ja-JP" sz="900" b="0" dirty="0"/>
          </a:p>
          <a:p>
            <a:pPr marL="228600" indent="-228600">
              <a:buFont typeface="+mj-lt"/>
              <a:buAutoNum type="arabicPeriod"/>
            </a:pPr>
            <a:endParaRPr lang="en-US" altLang="ja-JP" sz="900" b="0" dirty="0"/>
          </a:p>
          <a:p>
            <a:pPr marL="228600" indent="-228600">
              <a:buFont typeface="+mj-lt"/>
              <a:buAutoNum type="arabicPeriod"/>
            </a:pPr>
            <a:r>
              <a:rPr lang="ja-JP" altLang="en-US" sz="900" b="0"/>
              <a:t>代理申請モードに切り替わると画面の上下に「</a:t>
            </a:r>
            <a:r>
              <a:rPr lang="en-US" altLang="ja-JP" sz="900" b="0" dirty="0"/>
              <a:t>【</a:t>
            </a:r>
            <a:r>
              <a:rPr lang="ja-JP" altLang="en-US" sz="900" b="0"/>
              <a:t>代理申請モード</a:t>
            </a:r>
            <a:r>
              <a:rPr lang="en-US" altLang="ja-JP" sz="900" b="0" dirty="0"/>
              <a:t>】</a:t>
            </a:r>
            <a:r>
              <a:rPr lang="ja-JP" altLang="en-US" sz="900" b="0"/>
              <a:t>対象者名」と記載された青い帯が表示されます。</a:t>
            </a:r>
          </a:p>
          <a:p>
            <a:pPr marL="228600" indent="-228600">
              <a:buFont typeface="+mj-lt"/>
              <a:buAutoNum type="arabicPeriod"/>
            </a:pPr>
            <a:r>
              <a:rPr lang="ja-JP" altLang="en-US" sz="900" b="0"/>
              <a:t>申請を行いましょう。</a:t>
            </a:r>
            <a:br>
              <a:rPr lang="en-US" altLang="ja-JP" sz="900" b="0" dirty="0"/>
            </a:br>
            <a:br>
              <a:rPr lang="en-US" altLang="ja-JP" sz="900" b="0" dirty="0"/>
            </a:br>
            <a:r>
              <a:rPr lang="en-US" altLang="ja-JP" sz="900" dirty="0">
                <a:solidFill>
                  <a:schemeClr val="tx1">
                    <a:lumMod val="50000"/>
                    <a:lumOff val="50000"/>
                  </a:schemeClr>
                </a:solidFill>
              </a:rPr>
              <a:t>※</a:t>
            </a:r>
            <a:r>
              <a:rPr lang="ja-JP" altLang="en-US" sz="900" b="0">
                <a:solidFill>
                  <a:schemeClr val="tx1">
                    <a:lumMod val="50000"/>
                    <a:lumOff val="50000"/>
                  </a:schemeClr>
                </a:solidFill>
              </a:rPr>
              <a:t>代理申請モード中はすべての操作が対象者の申請として扱われますが、</a:t>
            </a:r>
            <a:br>
              <a:rPr lang="en-US" altLang="ja-JP" sz="900" b="0" dirty="0">
                <a:solidFill>
                  <a:schemeClr val="tx1">
                    <a:lumMod val="50000"/>
                    <a:lumOff val="50000"/>
                  </a:schemeClr>
                </a:solidFill>
              </a:rPr>
            </a:br>
            <a:r>
              <a:rPr lang="ja-JP" altLang="en-US" sz="900" b="0">
                <a:solidFill>
                  <a:schemeClr val="tx1">
                    <a:lumMod val="50000"/>
                    <a:lumOff val="50000"/>
                  </a:schemeClr>
                </a:solidFill>
              </a:rPr>
              <a:t>代理申請によって提出・修正された申請には、申請者欄に</a:t>
            </a:r>
            <a:r>
              <a:rPr lang="en-US" altLang="ja-JP" sz="900" b="0" dirty="0">
                <a:solidFill>
                  <a:schemeClr val="tx1">
                    <a:lumMod val="50000"/>
                    <a:lumOff val="50000"/>
                  </a:schemeClr>
                </a:solidFill>
              </a:rPr>
              <a:t>『</a:t>
            </a:r>
            <a:r>
              <a:rPr lang="ja-JP" altLang="en-US" sz="900" b="0">
                <a:solidFill>
                  <a:schemeClr val="tx1">
                    <a:lumMod val="50000"/>
                    <a:lumOff val="50000"/>
                  </a:schemeClr>
                </a:solidFill>
              </a:rPr>
              <a:t>代理：代理申請者名</a:t>
            </a:r>
            <a:r>
              <a:rPr lang="en-US" altLang="ja-JP" sz="900" b="0" dirty="0">
                <a:solidFill>
                  <a:schemeClr val="tx1">
                    <a:lumMod val="50000"/>
                    <a:lumOff val="50000"/>
                  </a:schemeClr>
                </a:solidFill>
              </a:rPr>
              <a:t>』</a:t>
            </a:r>
            <a:r>
              <a:rPr lang="ja-JP" altLang="en-US" sz="900" b="0">
                <a:solidFill>
                  <a:schemeClr val="tx1">
                    <a:lumMod val="50000"/>
                    <a:lumOff val="50000"/>
                  </a:schemeClr>
                </a:solidFill>
              </a:rPr>
              <a:t>が表示されるため、誰の申請を誰が代理で行ったかが確認できます。</a:t>
            </a:r>
          </a:p>
          <a:p>
            <a:pPr marL="228600" indent="-228600">
              <a:buFont typeface="+mj-lt"/>
              <a:buAutoNum type="arabicPeriod"/>
            </a:pPr>
            <a:r>
              <a:rPr lang="ja-JP" altLang="en-US" sz="900" b="0"/>
              <a:t>代理申請を終了する際はサイドメニューより「代理申請モード終了」ボタンをクリックします。</a:t>
            </a:r>
            <a:br>
              <a:rPr lang="en-US" altLang="ja-JP" sz="900" b="0" dirty="0"/>
            </a:br>
            <a:r>
              <a:rPr lang="ja-JP" altLang="en-US" sz="900" b="0"/>
              <a:t>また、画面右上の</a:t>
            </a:r>
            <a:r>
              <a:rPr lang="en-US" altLang="ja-JP" sz="900" b="0" dirty="0"/>
              <a:t>『【</a:t>
            </a:r>
            <a:r>
              <a:rPr lang="ja-JP" altLang="en-US" sz="900" b="0"/>
              <a:t>代理申請モード</a:t>
            </a:r>
            <a:r>
              <a:rPr lang="en-US" altLang="ja-JP" sz="900" b="0" dirty="0"/>
              <a:t>】</a:t>
            </a:r>
            <a:r>
              <a:rPr lang="ja-JP" altLang="en-US" sz="900" b="0"/>
              <a:t>対象者名</a:t>
            </a:r>
            <a:r>
              <a:rPr lang="en-US" altLang="ja-JP" sz="900" b="0" dirty="0"/>
              <a:t>』</a:t>
            </a:r>
            <a:r>
              <a:rPr lang="ja-JP" altLang="en-US" sz="900" b="0"/>
              <a:t>をクリックし、</a:t>
            </a:r>
            <a:r>
              <a:rPr lang="en-US" altLang="ja-JP" sz="900" b="0" dirty="0"/>
              <a:t>『</a:t>
            </a:r>
            <a:r>
              <a:rPr lang="ja-JP" altLang="en-US" sz="900" b="0"/>
              <a:t>ログアウト</a:t>
            </a:r>
            <a:r>
              <a:rPr lang="en-US" altLang="ja-JP" sz="900" b="0" dirty="0"/>
              <a:t>』</a:t>
            </a:r>
            <a:r>
              <a:rPr lang="ja-JP" altLang="en-US" sz="900" b="0"/>
              <a:t>を選択することで、キンクラからログアウトされ、代理申請モードも自動的に解除されます。</a:t>
            </a:r>
          </a:p>
        </p:txBody>
      </p:sp>
      <p:pic>
        <p:nvPicPr>
          <p:cNvPr id="2" name="図 1">
            <a:extLst>
              <a:ext uri="{FF2B5EF4-FFF2-40B4-BE49-F238E27FC236}">
                <a16:creationId xmlns:a16="http://schemas.microsoft.com/office/drawing/2014/main" id="{7207F955-AFD6-E764-F9DB-710515DFAF6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214483" y="4091774"/>
            <a:ext cx="1750084" cy="1420472"/>
          </a:xfrm>
          <a:prstGeom prst="rect">
            <a:avLst/>
          </a:prstGeom>
          <a:ln w="19050">
            <a:solidFill>
              <a:schemeClr val="bg1">
                <a:lumMod val="75000"/>
              </a:schemeClr>
            </a:solidFill>
          </a:ln>
        </p:spPr>
      </p:pic>
      <p:pic>
        <p:nvPicPr>
          <p:cNvPr id="3" name="図 2">
            <a:extLst>
              <a:ext uri="{FF2B5EF4-FFF2-40B4-BE49-F238E27FC236}">
                <a16:creationId xmlns:a16="http://schemas.microsoft.com/office/drawing/2014/main" id="{F588277D-9FA7-AE06-4176-289277B2845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222269" y="3504102"/>
            <a:ext cx="1752632" cy="504372"/>
          </a:xfrm>
          <a:prstGeom prst="rect">
            <a:avLst/>
          </a:prstGeom>
          <a:ln w="19050">
            <a:solidFill>
              <a:schemeClr val="bg1">
                <a:lumMod val="75000"/>
              </a:schemeClr>
            </a:solidFill>
          </a:ln>
        </p:spPr>
      </p:pic>
      <p:sp>
        <p:nvSpPr>
          <p:cNvPr id="5" name="四角形: 角を丸くする 10">
            <a:extLst>
              <a:ext uri="{FF2B5EF4-FFF2-40B4-BE49-F238E27FC236}">
                <a16:creationId xmlns:a16="http://schemas.microsoft.com/office/drawing/2014/main" id="{0965A62A-42EC-04ED-D213-A66BC85770E2}"/>
              </a:ext>
            </a:extLst>
          </p:cNvPr>
          <p:cNvSpPr/>
          <p:nvPr/>
        </p:nvSpPr>
        <p:spPr>
          <a:xfrm>
            <a:off x="4872860" y="3587475"/>
            <a:ext cx="342438" cy="315305"/>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D999C3EE-7D24-90AC-F1ED-1FA5635E713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114333" y="5701240"/>
            <a:ext cx="1950381" cy="1209067"/>
          </a:xfrm>
          <a:prstGeom prst="rect">
            <a:avLst/>
          </a:prstGeom>
          <a:ln w="19050">
            <a:solidFill>
              <a:schemeClr val="bg1">
                <a:lumMod val="75000"/>
              </a:schemeClr>
            </a:solidFill>
          </a:ln>
        </p:spPr>
      </p:pic>
      <p:pic>
        <p:nvPicPr>
          <p:cNvPr id="8" name="図 7">
            <a:extLst>
              <a:ext uri="{FF2B5EF4-FFF2-40B4-BE49-F238E27FC236}">
                <a16:creationId xmlns:a16="http://schemas.microsoft.com/office/drawing/2014/main" id="{A23B8CD1-278F-D2AD-2EC5-09411CC385F8}"/>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331347" y="7114148"/>
            <a:ext cx="1445071" cy="461515"/>
          </a:xfrm>
          <a:prstGeom prst="rect">
            <a:avLst/>
          </a:prstGeom>
          <a:ln w="19050">
            <a:solidFill>
              <a:schemeClr val="bg1">
                <a:lumMod val="75000"/>
              </a:schemeClr>
            </a:solidFill>
          </a:ln>
        </p:spPr>
      </p:pic>
      <p:sp>
        <p:nvSpPr>
          <p:cNvPr id="10" name="角丸四角形 9">
            <a:extLst>
              <a:ext uri="{FF2B5EF4-FFF2-40B4-BE49-F238E27FC236}">
                <a16:creationId xmlns:a16="http://schemas.microsoft.com/office/drawing/2014/main" id="{8AB2710A-B52F-C151-C9BC-B1B5CCDEF740}"/>
              </a:ext>
            </a:extLst>
          </p:cNvPr>
          <p:cNvSpPr/>
          <p:nvPr/>
        </p:nvSpPr>
        <p:spPr>
          <a:xfrm>
            <a:off x="491644" y="8095565"/>
            <a:ext cx="5894867" cy="1081763"/>
          </a:xfrm>
          <a:prstGeom prst="roundRect">
            <a:avLst>
              <a:gd name="adj" fmla="val 2900"/>
            </a:avLst>
          </a:prstGeom>
          <a:solidFill>
            <a:srgbClr val="F7F9F8"/>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251999" tIns="180000" rIns="251999" bIns="180000" rtlCol="0" anchor="t" anchorCtr="0">
            <a:spAutoFit/>
          </a:bodyPr>
          <a:lstStyle/>
          <a:p>
            <a:pPr marL="0" indent="0">
              <a:spcBef>
                <a:spcPts val="600"/>
              </a:spcBef>
              <a:buFontTx/>
              <a:buNone/>
            </a:pPr>
            <a:r>
              <a:rPr lang="ja-JP" altLang="en-US" sz="900" b="1">
                <a:solidFill>
                  <a:schemeClr val="tx1"/>
                </a:solidFill>
              </a:rPr>
              <a:t>代理申請の注意事項</a:t>
            </a:r>
            <a:endParaRPr lang="en-US" altLang="ja-JP" sz="900" b="1" dirty="0">
              <a:solidFill>
                <a:schemeClr val="tx1"/>
              </a:solidFill>
            </a:endParaRPr>
          </a:p>
          <a:p>
            <a:pPr marL="0" indent="0">
              <a:spcBef>
                <a:spcPts val="600"/>
              </a:spcBef>
              <a:buFontTx/>
              <a:buNone/>
            </a:pPr>
            <a:r>
              <a:rPr lang="ja-JP" altLang="en-US" sz="900" b="0">
                <a:solidFill>
                  <a:schemeClr val="tx1"/>
                </a:solidFill>
              </a:rPr>
              <a:t>・代理申請モードは承認・労務担当者 </a:t>
            </a:r>
            <a:r>
              <a:rPr lang="en-US" altLang="ja-JP" sz="900" b="0" dirty="0">
                <a:solidFill>
                  <a:schemeClr val="tx1"/>
                </a:solidFill>
              </a:rPr>
              <a:t>/ </a:t>
            </a:r>
            <a:r>
              <a:rPr lang="ja-JP" altLang="en-US" sz="900" b="0">
                <a:solidFill>
                  <a:schemeClr val="tx1"/>
                </a:solidFill>
              </a:rPr>
              <a:t>システム管理者 </a:t>
            </a:r>
            <a:r>
              <a:rPr lang="en-US" altLang="ja-JP" sz="900" b="0" dirty="0">
                <a:solidFill>
                  <a:schemeClr val="tx1"/>
                </a:solidFill>
              </a:rPr>
              <a:t>/ </a:t>
            </a:r>
            <a:r>
              <a:rPr lang="ja-JP" altLang="en-US" sz="900" b="0">
                <a:solidFill>
                  <a:schemeClr val="tx1"/>
                </a:solidFill>
              </a:rPr>
              <a:t>アカウントオーナー権限を持つユーザのみがご利用いただけます。  </a:t>
            </a:r>
          </a:p>
          <a:p>
            <a:pPr marL="0" indent="0">
              <a:spcBef>
                <a:spcPts val="600"/>
              </a:spcBef>
              <a:buFontTx/>
              <a:buNone/>
            </a:pPr>
            <a:r>
              <a:rPr lang="ja-JP" altLang="en-US" sz="900" b="0">
                <a:solidFill>
                  <a:schemeClr val="tx1"/>
                </a:solidFill>
              </a:rPr>
              <a:t>・最終操作から</a:t>
            </a:r>
            <a:r>
              <a:rPr lang="en-US" altLang="ja-JP" sz="900" b="0" dirty="0">
                <a:solidFill>
                  <a:schemeClr val="tx1"/>
                </a:solidFill>
              </a:rPr>
              <a:t>60</a:t>
            </a:r>
            <a:r>
              <a:rPr lang="ja-JP" altLang="en-US" sz="900" b="0">
                <a:solidFill>
                  <a:schemeClr val="tx1"/>
                </a:solidFill>
              </a:rPr>
              <a:t>分が経過すると、代理申請モードは自動的に終了します。</a:t>
            </a:r>
          </a:p>
        </p:txBody>
      </p:sp>
    </p:spTree>
    <p:extLst>
      <p:ext uri="{BB962C8B-B14F-4D97-AF65-F5344CB8AC3E}">
        <p14:creationId xmlns:p14="http://schemas.microsoft.com/office/powerpoint/2010/main" val="2128175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31D0651-48AD-28F9-775B-79033525516C}"/>
              </a:ext>
            </a:extLst>
          </p:cNvPr>
          <p:cNvSpPr>
            <a:spLocks noGrp="1"/>
          </p:cNvSpPr>
          <p:nvPr>
            <p:ph idx="1"/>
          </p:nvPr>
        </p:nvSpPr>
        <p:spPr>
          <a:xfrm>
            <a:off x="471488" y="1059481"/>
            <a:ext cx="5915025" cy="471924"/>
          </a:xfrm>
        </p:spPr>
        <p:txBody>
          <a:bodyPr>
            <a:spAutoFit/>
          </a:bodyPr>
          <a:lstStyle/>
          <a:p>
            <a:pPr marL="0" indent="0">
              <a:buNone/>
            </a:pPr>
            <a:r>
              <a:rPr lang="ja-JP" altLang="en-US" sz="1000" b="0"/>
              <a:t>キンクラでは社員のパスワードの設定を行うことができます。</a:t>
            </a:r>
            <a:endParaRPr lang="en-US" altLang="ja-JP" sz="1000" b="0" dirty="0"/>
          </a:p>
          <a:p>
            <a:pPr marL="0" indent="0">
              <a:buNone/>
            </a:pPr>
            <a:r>
              <a:rPr lang="en-US" altLang="ja-JP" sz="1000" b="0" dirty="0">
                <a:solidFill>
                  <a:schemeClr val="tx1">
                    <a:lumMod val="50000"/>
                    <a:lumOff val="50000"/>
                  </a:schemeClr>
                </a:solidFill>
              </a:rPr>
              <a:t>※</a:t>
            </a:r>
            <a:r>
              <a:rPr lang="en" altLang="ja-JP" sz="1000" b="0" i="0" dirty="0">
                <a:solidFill>
                  <a:schemeClr val="tx1">
                    <a:lumMod val="50000"/>
                    <a:lumOff val="50000"/>
                  </a:schemeClr>
                </a:solidFill>
                <a:effectLst/>
                <a:latin typeface="-apple-system"/>
              </a:rPr>
              <a:t>Google</a:t>
            </a:r>
            <a:r>
              <a:rPr lang="ja-JP" altLang="en-US" sz="1000" b="0" i="0">
                <a:solidFill>
                  <a:schemeClr val="tx1">
                    <a:lumMod val="50000"/>
                    <a:lumOff val="50000"/>
                  </a:schemeClr>
                </a:solidFill>
                <a:effectLst/>
                <a:latin typeface="-apple-system"/>
              </a:rPr>
              <a:t>アカウントでログインしている場合、ログイン</a:t>
            </a:r>
            <a:r>
              <a:rPr lang="en-US" altLang="ja-JP" sz="1000" b="0" i="0" dirty="0">
                <a:solidFill>
                  <a:schemeClr val="tx1">
                    <a:lumMod val="50000"/>
                    <a:lumOff val="50000"/>
                  </a:schemeClr>
                </a:solidFill>
                <a:effectLst/>
                <a:latin typeface="-apple-system"/>
              </a:rPr>
              <a:t>PW</a:t>
            </a:r>
            <a:r>
              <a:rPr lang="ja-JP" altLang="en-US" sz="1000" b="0" i="0">
                <a:solidFill>
                  <a:schemeClr val="tx1">
                    <a:lumMod val="50000"/>
                    <a:lumOff val="50000"/>
                  </a:schemeClr>
                </a:solidFill>
                <a:effectLst/>
                <a:latin typeface="-apple-system"/>
              </a:rPr>
              <a:t>の変更はできません</a:t>
            </a:r>
            <a:endParaRPr lang="ja-JP" altLang="en-US" sz="1000" b="0">
              <a:solidFill>
                <a:schemeClr val="tx1">
                  <a:lumMod val="50000"/>
                  <a:lumOff val="50000"/>
                </a:schemeClr>
              </a:solidFill>
            </a:endParaRPr>
          </a:p>
        </p:txBody>
      </p:sp>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7</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21" name="グラフィックス 19">
            <a:extLst>
              <a:ext uri="{FF2B5EF4-FFF2-40B4-BE49-F238E27FC236}">
                <a16:creationId xmlns:a16="http://schemas.microsoft.com/office/drawing/2014/main" id="{B70E5392-97EC-B039-F3AF-9AA730D2B557}"/>
              </a:ext>
            </a:extLst>
          </p:cNvPr>
          <p:cNvSpPr/>
          <p:nvPr/>
        </p:nvSpPr>
        <p:spPr>
          <a:xfrm>
            <a:off x="471487" y="526221"/>
            <a:ext cx="5493079"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lstStyle/>
          <a:p>
            <a:r>
              <a:rPr lang="ja-JP" altLang="en-US" b="1">
                <a:solidFill>
                  <a:schemeClr val="bg1"/>
                </a:solidFill>
              </a:rPr>
              <a:t>パスワード設定  </a:t>
            </a:r>
            <a:r>
              <a:rPr lang="en-US" altLang="ja-JP" sz="1200" b="1" dirty="0">
                <a:solidFill>
                  <a:schemeClr val="bg1"/>
                </a:solidFill>
              </a:rPr>
              <a:t>※</a:t>
            </a:r>
            <a:r>
              <a:rPr lang="ja-JP" altLang="en-US" sz="1200" b="1">
                <a:solidFill>
                  <a:schemeClr val="bg1"/>
                </a:solidFill>
              </a:rPr>
              <a:t>社員のパスワードを変える方法</a:t>
            </a:r>
            <a:endParaRPr lang="ja-JP" altLang="en-US" b="1" dirty="0">
              <a:solidFill>
                <a:schemeClr val="bg1"/>
              </a:solidFill>
            </a:endParaRPr>
          </a:p>
        </p:txBody>
      </p:sp>
      <p:sp>
        <p:nvSpPr>
          <p:cNvPr id="55" name="コンテンツ プレースホルダー 3">
            <a:extLst>
              <a:ext uri="{FF2B5EF4-FFF2-40B4-BE49-F238E27FC236}">
                <a16:creationId xmlns:a16="http://schemas.microsoft.com/office/drawing/2014/main" id="{E697C07D-829D-9447-371F-5300C3C4FBF1}"/>
              </a:ext>
            </a:extLst>
          </p:cNvPr>
          <p:cNvSpPr txBox="1">
            <a:spLocks/>
          </p:cNvSpPr>
          <p:nvPr/>
        </p:nvSpPr>
        <p:spPr>
          <a:xfrm>
            <a:off x="471489" y="1751963"/>
            <a:ext cx="3249906" cy="3149452"/>
          </a:xfrm>
          <a:prstGeom prst="rect">
            <a:avLst/>
          </a:prstGeom>
        </p:spPr>
        <p:txBody>
          <a:bodyPr vert="horz" wrap="square" lIns="91440" tIns="45720" rIns="91440" bIns="45720" rtlCol="0">
            <a:sp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000"/>
              <a:t>社員のパスワードを設定する</a:t>
            </a:r>
          </a:p>
          <a:p>
            <a:pPr marL="228600" indent="-228600">
              <a:buFont typeface="+mj-lt"/>
              <a:buAutoNum type="arabicPeriod"/>
            </a:pPr>
            <a:r>
              <a:rPr lang="ja-JP" altLang="en-US" sz="900" b="0"/>
              <a:t>キンクラへアクセス後、画面上部の「システム設定」ボタンをクリックします。</a:t>
            </a:r>
          </a:p>
          <a:p>
            <a:pPr marL="228600" indent="-228600">
              <a:buFont typeface="+mj-lt"/>
              <a:buAutoNum type="arabicPeriod"/>
            </a:pPr>
            <a:r>
              <a:rPr lang="ja-JP" altLang="en-US" sz="900" b="0"/>
              <a:t>システム設定サイドメニューまたはシステム設定一覧から「社員マスタ」ボタンをクリックします。</a:t>
            </a:r>
          </a:p>
          <a:p>
            <a:pPr marL="228600" indent="-228600">
              <a:buFont typeface="+mj-lt"/>
              <a:buAutoNum type="arabicPeriod"/>
            </a:pPr>
            <a:r>
              <a:rPr lang="ja-JP" altLang="en-US" sz="900" b="0"/>
              <a:t>社員マスタ画面にて、代理申請を行う社員を検索し、操作欄から「詳細」アイコンボタンをクリックします。</a:t>
            </a:r>
            <a:endParaRPr lang="en-US" altLang="ja-JP" sz="900" b="0" dirty="0"/>
          </a:p>
          <a:p>
            <a:pPr marL="228600" indent="-228600">
              <a:buFont typeface="+mj-lt"/>
              <a:buAutoNum type="arabicPeriod"/>
            </a:pPr>
            <a:endParaRPr lang="ja-JP" altLang="en-US" sz="900" b="0"/>
          </a:p>
          <a:p>
            <a:pPr marL="228600" indent="-228600">
              <a:buFont typeface="+mj-lt"/>
              <a:buAutoNum type="arabicPeriod"/>
            </a:pPr>
            <a:r>
              <a:rPr lang="ja-JP" altLang="en-US" sz="900" b="0"/>
              <a:t>対象社員の社員情報ポップアップが表示されたら、ポップアップ上部にある</a:t>
            </a:r>
            <a:r>
              <a:rPr lang="en-US" altLang="ja-JP" sz="900" b="0" dirty="0"/>
              <a:t>『</a:t>
            </a:r>
            <a:r>
              <a:rPr lang="ja-JP" altLang="en-US" sz="900" b="0"/>
              <a:t>パスワード設定</a:t>
            </a:r>
            <a:r>
              <a:rPr lang="en-US" altLang="ja-JP" sz="900" b="0" dirty="0"/>
              <a:t>』</a:t>
            </a:r>
            <a:r>
              <a:rPr lang="ja-JP" altLang="en-US" sz="900" b="0"/>
              <a:t>ボタンをクリックします。</a:t>
            </a:r>
            <a:endParaRPr lang="en-US" altLang="ja-JP" sz="900" b="0" dirty="0"/>
          </a:p>
          <a:p>
            <a:pPr marL="228600" indent="-228600">
              <a:buFont typeface="+mj-lt"/>
              <a:buAutoNum type="arabicPeriod"/>
            </a:pPr>
            <a:endParaRPr lang="en-US" altLang="ja-JP" sz="900" b="0" dirty="0"/>
          </a:p>
          <a:p>
            <a:pPr marL="228600" indent="-228600">
              <a:buFont typeface="+mj-lt"/>
              <a:buAutoNum type="arabicPeriod"/>
            </a:pPr>
            <a:endParaRPr lang="ja-JP" altLang="en-US" sz="900" b="0"/>
          </a:p>
          <a:p>
            <a:pPr marL="228600" indent="-228600">
              <a:buFont typeface="+mj-lt"/>
              <a:buAutoNum type="arabicPeriod"/>
            </a:pPr>
            <a:r>
              <a:rPr lang="ja-JP" altLang="en-US" sz="900" b="0"/>
              <a:t>パスワード変更ポップアップが表示されたら「新パスワード」「パスワード確認」を入力します。</a:t>
            </a:r>
          </a:p>
          <a:p>
            <a:pPr marL="228600" indent="-228600">
              <a:buFont typeface="+mj-lt"/>
              <a:buAutoNum type="arabicPeriod"/>
            </a:pPr>
            <a:r>
              <a:rPr lang="ja-JP" altLang="en-US" sz="900" b="0"/>
              <a:t>「パスワードを設定する」ボタンをクリックして社員のパスワード設定は完了です。</a:t>
            </a:r>
          </a:p>
        </p:txBody>
      </p:sp>
      <p:pic>
        <p:nvPicPr>
          <p:cNvPr id="6" name="図 5">
            <a:extLst>
              <a:ext uri="{FF2B5EF4-FFF2-40B4-BE49-F238E27FC236}">
                <a16:creationId xmlns:a16="http://schemas.microsoft.com/office/drawing/2014/main" id="{7131AB96-9162-1895-E88C-6E5846C779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35973" y="3307333"/>
            <a:ext cx="2107104" cy="522862"/>
          </a:xfrm>
          <a:prstGeom prst="rect">
            <a:avLst/>
          </a:prstGeom>
          <a:ln w="19050">
            <a:solidFill>
              <a:schemeClr val="bg1">
                <a:lumMod val="75000"/>
              </a:schemeClr>
            </a:solidFill>
          </a:ln>
        </p:spPr>
      </p:pic>
      <p:grpSp>
        <p:nvGrpSpPr>
          <p:cNvPr id="9" name="グループ化 8">
            <a:extLst>
              <a:ext uri="{FF2B5EF4-FFF2-40B4-BE49-F238E27FC236}">
                <a16:creationId xmlns:a16="http://schemas.microsoft.com/office/drawing/2014/main" id="{58C454CB-41B2-2F43-FBD5-CFCEB2F68454}"/>
              </a:ext>
            </a:extLst>
          </p:cNvPr>
          <p:cNvGrpSpPr/>
          <p:nvPr/>
        </p:nvGrpSpPr>
        <p:grpSpPr>
          <a:xfrm>
            <a:off x="4444124" y="2671003"/>
            <a:ext cx="1290801" cy="392853"/>
            <a:chOff x="4131591" y="946426"/>
            <a:chExt cx="1915867" cy="583090"/>
          </a:xfrm>
        </p:grpSpPr>
        <p:pic>
          <p:nvPicPr>
            <p:cNvPr id="11" name="図 10">
              <a:extLst>
                <a:ext uri="{FF2B5EF4-FFF2-40B4-BE49-F238E27FC236}">
                  <a16:creationId xmlns:a16="http://schemas.microsoft.com/office/drawing/2014/main" id="{D70F6EBD-2A6A-A0EA-4146-BB3CCB1426E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131591" y="946426"/>
              <a:ext cx="1915867" cy="583090"/>
            </a:xfrm>
            <a:prstGeom prst="rect">
              <a:avLst/>
            </a:prstGeom>
            <a:ln w="19050">
              <a:solidFill>
                <a:schemeClr val="bg1">
                  <a:lumMod val="75000"/>
                </a:schemeClr>
              </a:solidFill>
            </a:ln>
          </p:spPr>
        </p:pic>
        <p:sp>
          <p:nvSpPr>
            <p:cNvPr id="12" name="四角形: 角を丸くする 10">
              <a:extLst>
                <a:ext uri="{FF2B5EF4-FFF2-40B4-BE49-F238E27FC236}">
                  <a16:creationId xmlns:a16="http://schemas.microsoft.com/office/drawing/2014/main" id="{46E0606D-46D6-B48E-4004-C0EF511A4394}"/>
                </a:ext>
              </a:extLst>
            </p:cNvPr>
            <p:cNvSpPr/>
            <p:nvPr/>
          </p:nvSpPr>
          <p:spPr>
            <a:xfrm>
              <a:off x="4558856" y="1043255"/>
              <a:ext cx="374333" cy="364515"/>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四角形: 角を丸くする 10">
            <a:extLst>
              <a:ext uri="{FF2B5EF4-FFF2-40B4-BE49-F238E27FC236}">
                <a16:creationId xmlns:a16="http://schemas.microsoft.com/office/drawing/2014/main" id="{572343CB-FC4F-EEC7-BDDC-2A37788A2FD7}"/>
              </a:ext>
            </a:extLst>
          </p:cNvPr>
          <p:cNvSpPr/>
          <p:nvPr/>
        </p:nvSpPr>
        <p:spPr>
          <a:xfrm>
            <a:off x="4425650" y="3498566"/>
            <a:ext cx="558889" cy="194421"/>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C17493CC-4916-674A-94EC-EA3727FB2EE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245357" y="4103168"/>
            <a:ext cx="1688335" cy="1347889"/>
          </a:xfrm>
          <a:prstGeom prst="rect">
            <a:avLst/>
          </a:prstGeom>
          <a:ln w="19050">
            <a:solidFill>
              <a:schemeClr val="bg1">
                <a:lumMod val="75000"/>
              </a:schemeClr>
            </a:solidFill>
          </a:ln>
        </p:spPr>
      </p:pic>
    </p:spTree>
    <p:extLst>
      <p:ext uri="{BB962C8B-B14F-4D97-AF65-F5344CB8AC3E}">
        <p14:creationId xmlns:p14="http://schemas.microsoft.com/office/powerpoint/2010/main" val="2214163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a:extLst>
              <a:ext uri="{FF2B5EF4-FFF2-40B4-BE49-F238E27FC236}">
                <a16:creationId xmlns:a16="http://schemas.microsoft.com/office/drawing/2014/main" id="{56BFF0C7-F03C-CEDA-4826-0CA26689DB67}"/>
              </a:ext>
            </a:extLst>
          </p:cNvPr>
          <p:cNvGrpSpPr/>
          <p:nvPr/>
        </p:nvGrpSpPr>
        <p:grpSpPr>
          <a:xfrm>
            <a:off x="481566" y="1011381"/>
            <a:ext cx="5904947" cy="307777"/>
            <a:chOff x="481566" y="967740"/>
            <a:chExt cx="5904947" cy="307777"/>
          </a:xfrm>
        </p:grpSpPr>
        <p:sp>
          <p:nvSpPr>
            <p:cNvPr id="13" name="テキスト ボックス 12">
              <a:extLst>
                <a:ext uri="{FF2B5EF4-FFF2-40B4-BE49-F238E27FC236}">
                  <a16:creationId xmlns:a16="http://schemas.microsoft.com/office/drawing/2014/main" id="{A4695D55-A3BF-2A3F-0FF5-6F8C5831399C}"/>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a:t>新しく勤務形態を追加する</a:t>
              </a:r>
              <a:endParaRPr kumimoji="1" lang="ja-JP" altLang="en-US" sz="1600" b="1" dirty="0"/>
            </a:p>
          </p:txBody>
        </p:sp>
        <p:cxnSp>
          <p:nvCxnSpPr>
            <p:cNvPr id="15" name="直線コネクタ 14">
              <a:extLst>
                <a:ext uri="{FF2B5EF4-FFF2-40B4-BE49-F238E27FC236}">
                  <a16:creationId xmlns:a16="http://schemas.microsoft.com/office/drawing/2014/main" id="{39A679E3-7EB3-586C-717C-91C4A1298071}"/>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8</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21" name="グラフィックス 19">
            <a:extLst>
              <a:ext uri="{FF2B5EF4-FFF2-40B4-BE49-F238E27FC236}">
                <a16:creationId xmlns:a16="http://schemas.microsoft.com/office/drawing/2014/main" id="{B70E5392-97EC-B039-F3AF-9AA730D2B557}"/>
              </a:ext>
            </a:extLst>
          </p:cNvPr>
          <p:cNvSpPr/>
          <p:nvPr/>
        </p:nvSpPr>
        <p:spPr>
          <a:xfrm>
            <a:off x="471488" y="526221"/>
            <a:ext cx="4239166"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lstStyle/>
          <a:p>
            <a:r>
              <a:rPr lang="ja-JP" altLang="en-US" b="1">
                <a:solidFill>
                  <a:schemeClr val="bg1"/>
                </a:solidFill>
              </a:rPr>
              <a:t>勤務形態の追加・編集</a:t>
            </a:r>
            <a:endParaRPr lang="ja-JP" altLang="en-US" b="1" dirty="0">
              <a:solidFill>
                <a:schemeClr val="bg1"/>
              </a:solidFill>
            </a:endParaRPr>
          </a:p>
        </p:txBody>
      </p:sp>
      <p:sp>
        <p:nvSpPr>
          <p:cNvPr id="55" name="コンテンツ プレースホルダー 3">
            <a:extLst>
              <a:ext uri="{FF2B5EF4-FFF2-40B4-BE49-F238E27FC236}">
                <a16:creationId xmlns:a16="http://schemas.microsoft.com/office/drawing/2014/main" id="{E697C07D-829D-9447-371F-5300C3C4FBF1}"/>
              </a:ext>
            </a:extLst>
          </p:cNvPr>
          <p:cNvSpPr txBox="1">
            <a:spLocks/>
          </p:cNvSpPr>
          <p:nvPr/>
        </p:nvSpPr>
        <p:spPr>
          <a:xfrm>
            <a:off x="471489" y="2397533"/>
            <a:ext cx="3249906" cy="3046860"/>
          </a:xfrm>
          <a:prstGeom prst="rect">
            <a:avLst/>
          </a:prstGeom>
        </p:spPr>
        <p:txBody>
          <a:bodyPr vert="horz" wrap="square" lIns="91440" tIns="45720" rIns="91440" bIns="45720" rtlCol="0">
            <a:sp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000"/>
              <a:t>固定労働時間制で追加する</a:t>
            </a:r>
          </a:p>
          <a:p>
            <a:pPr marL="228600" indent="-228600">
              <a:buFont typeface="+mj-lt"/>
              <a:buAutoNum type="arabicPeriod"/>
            </a:pPr>
            <a:r>
              <a:rPr lang="ja-JP" altLang="en-US" sz="900" b="0"/>
              <a:t>勤務形態名：、追加する勤務形態の名称を入力します（例：「固定労働時間制」）。</a:t>
            </a:r>
          </a:p>
          <a:p>
            <a:pPr marL="228600" indent="-228600">
              <a:buFont typeface="+mj-lt"/>
              <a:buAutoNum type="arabicPeriod"/>
            </a:pPr>
            <a:r>
              <a:rPr lang="ja-JP" altLang="en-US" sz="900" b="0"/>
              <a:t>表示順：表示順序を入力します。数値が小さいほど上位に表示されます（例：</a:t>
            </a:r>
            <a:r>
              <a:rPr lang="en-US" altLang="ja-JP" sz="900" b="0" dirty="0"/>
              <a:t>100</a:t>
            </a:r>
            <a:r>
              <a:rPr lang="ja-JP" altLang="en-US" sz="900" b="0"/>
              <a:t>）。</a:t>
            </a:r>
          </a:p>
          <a:p>
            <a:pPr marL="228600" indent="-228600">
              <a:buFont typeface="+mj-lt"/>
              <a:buAutoNum type="arabicPeriod"/>
            </a:pPr>
            <a:r>
              <a:rPr lang="ja-JP" altLang="en-US" sz="900" b="0"/>
              <a:t>労働時間制度」フィールドのプルダウンメニューから、「固定労働時間制」を選択します。</a:t>
            </a:r>
          </a:p>
          <a:p>
            <a:pPr marL="228600" indent="-228600">
              <a:buFont typeface="+mj-lt"/>
              <a:buAutoNum type="arabicPeriod"/>
            </a:pPr>
            <a:r>
              <a:rPr lang="ja-JP" altLang="en-US" sz="900" b="0"/>
              <a:t>有休取得設定</a:t>
            </a:r>
            <a:r>
              <a:rPr lang="en-US" altLang="ja-JP" sz="900" b="0" dirty="0"/>
              <a:t>: </a:t>
            </a:r>
            <a:r>
              <a:rPr lang="ja-JP" altLang="en-US" sz="900" b="0"/>
              <a:t>「半日有休取得」と「時間有休取得」の設定を</a:t>
            </a:r>
            <a:r>
              <a:rPr lang="en" altLang="ja-JP" sz="900" b="0" dirty="0"/>
              <a:t>ON/OFF</a:t>
            </a:r>
            <a:r>
              <a:rPr lang="ja-JP" altLang="en-US" sz="900" b="0"/>
              <a:t>で調整します。</a:t>
            </a:r>
          </a:p>
          <a:p>
            <a:pPr marL="228600" indent="-228600">
              <a:buFont typeface="+mj-lt"/>
              <a:buAutoNum type="arabicPeriod"/>
            </a:pPr>
            <a:r>
              <a:rPr lang="ja-JP" altLang="en-US" sz="900" b="0"/>
              <a:t>所定労働時間（日）</a:t>
            </a:r>
            <a:r>
              <a:rPr lang="en-US" altLang="ja-JP" sz="900" b="0" dirty="0"/>
              <a:t>: 1</a:t>
            </a:r>
            <a:r>
              <a:rPr lang="ja-JP" altLang="en-US" sz="900" b="0"/>
              <a:t>日の所定労働時間を入力します（例：</a:t>
            </a:r>
            <a:r>
              <a:rPr lang="en-US" altLang="ja-JP" sz="900" b="0" dirty="0"/>
              <a:t>8</a:t>
            </a:r>
            <a:r>
              <a:rPr lang="ja-JP" altLang="en-US" sz="900" b="0"/>
              <a:t>時間）。</a:t>
            </a:r>
          </a:p>
          <a:p>
            <a:pPr marL="228600" indent="-228600">
              <a:buFont typeface="+mj-lt"/>
              <a:buAutoNum type="arabicPeriod"/>
            </a:pPr>
            <a:r>
              <a:rPr lang="ja-JP" altLang="en-US" sz="900" b="0"/>
              <a:t>所定労働時間（週）</a:t>
            </a:r>
            <a:r>
              <a:rPr lang="en-US" altLang="ja-JP" sz="900" b="0" dirty="0"/>
              <a:t>: 1</a:t>
            </a:r>
            <a:r>
              <a:rPr lang="ja-JP" altLang="en-US" sz="900" b="0"/>
              <a:t>週間の所定労働時間を入力します（例：</a:t>
            </a:r>
            <a:r>
              <a:rPr lang="en-US" altLang="ja-JP" sz="900" b="0" dirty="0"/>
              <a:t>40</a:t>
            </a:r>
            <a:r>
              <a:rPr lang="ja-JP" altLang="en-US" sz="900" b="0"/>
              <a:t>時間）。</a:t>
            </a:r>
          </a:p>
          <a:p>
            <a:pPr marL="228600" indent="-228600">
              <a:buFont typeface="+mj-lt"/>
              <a:buAutoNum type="arabicPeriod"/>
            </a:pPr>
            <a:r>
              <a:rPr lang="ja-JP" altLang="en-US" sz="900" b="0"/>
              <a:t>年間カレンダー</a:t>
            </a:r>
            <a:r>
              <a:rPr lang="en-US" altLang="ja-JP" sz="900" b="0" dirty="0"/>
              <a:t>: </a:t>
            </a:r>
            <a:r>
              <a:rPr lang="ja-JP" altLang="en-US" sz="900" b="0"/>
              <a:t>「年間カレンダー選択」をクリックし、任意の年間カレンダーを選択します</a:t>
            </a:r>
          </a:p>
          <a:p>
            <a:pPr marL="228600" indent="-228600">
              <a:buFont typeface="+mj-lt"/>
              <a:buAutoNum type="arabicPeriod"/>
            </a:pPr>
            <a:r>
              <a:rPr lang="ja-JP" altLang="en-US" sz="900" b="0"/>
              <a:t>週の所定労働日数</a:t>
            </a:r>
            <a:r>
              <a:rPr lang="en-US" altLang="ja-JP" sz="900" b="0" dirty="0"/>
              <a:t>: </a:t>
            </a:r>
            <a:r>
              <a:rPr lang="ja-JP" altLang="en-US" sz="900" b="0"/>
              <a:t>週の所定労働日数を入力します（例：</a:t>
            </a:r>
            <a:r>
              <a:rPr lang="en-US" altLang="ja-JP" sz="900" b="0" dirty="0"/>
              <a:t>5</a:t>
            </a:r>
            <a:r>
              <a:rPr lang="ja-JP" altLang="en-US" sz="900" b="0"/>
              <a:t>日）。</a:t>
            </a:r>
          </a:p>
        </p:txBody>
      </p:sp>
      <p:pic>
        <p:nvPicPr>
          <p:cNvPr id="2" name="図 1">
            <a:extLst>
              <a:ext uri="{FF2B5EF4-FFF2-40B4-BE49-F238E27FC236}">
                <a16:creationId xmlns:a16="http://schemas.microsoft.com/office/drawing/2014/main" id="{7207F955-AFD6-E764-F9DB-710515DFAF6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38256" y="2612325"/>
            <a:ext cx="2195194" cy="1933281"/>
          </a:xfrm>
          <a:prstGeom prst="rect">
            <a:avLst/>
          </a:prstGeom>
          <a:ln w="19050">
            <a:solidFill>
              <a:schemeClr val="bg1">
                <a:lumMod val="75000"/>
              </a:schemeClr>
            </a:solidFill>
          </a:ln>
        </p:spPr>
      </p:pic>
      <p:sp>
        <p:nvSpPr>
          <p:cNvPr id="11" name="コンテンツ プレースホルダー 3">
            <a:extLst>
              <a:ext uri="{FF2B5EF4-FFF2-40B4-BE49-F238E27FC236}">
                <a16:creationId xmlns:a16="http://schemas.microsoft.com/office/drawing/2014/main" id="{55B908C0-ACE0-2AA8-6AE6-B49087B96313}"/>
              </a:ext>
            </a:extLst>
          </p:cNvPr>
          <p:cNvSpPr>
            <a:spLocks noGrp="1"/>
          </p:cNvSpPr>
          <p:nvPr>
            <p:ph idx="1"/>
          </p:nvPr>
        </p:nvSpPr>
        <p:spPr>
          <a:xfrm>
            <a:off x="471488" y="1432107"/>
            <a:ext cx="5915025" cy="852477"/>
          </a:xfrm>
        </p:spPr>
        <p:txBody>
          <a:bodyPr>
            <a:spAutoFit/>
          </a:bodyPr>
          <a:lstStyle/>
          <a:p>
            <a:pPr marL="0" indent="0">
              <a:buNone/>
            </a:pPr>
            <a:r>
              <a:rPr lang="ja-JP" altLang="en-US" sz="1000" b="0"/>
              <a:t>キンクラへアクセス後、画面上部の「システム設定」ボタンをクリックします。</a:t>
            </a:r>
          </a:p>
          <a:p>
            <a:pPr marL="0" indent="0">
              <a:buNone/>
            </a:pPr>
            <a:r>
              <a:rPr lang="ja-JP" altLang="en-US" sz="1000" b="0"/>
              <a:t>システム設定サイドメニューまたはシステム設定一覧より「勤務形態マスタ」ボタンをクリックします。</a:t>
            </a:r>
          </a:p>
          <a:p>
            <a:pPr marL="0" indent="0">
              <a:buNone/>
            </a:pPr>
            <a:r>
              <a:rPr lang="ja-JP" altLang="en-US" sz="1000" b="0"/>
              <a:t>勤務形態マスタ画面上部の「新規追加」ボタンをクリックします。</a:t>
            </a:r>
            <a:endParaRPr lang="ja-JP" altLang="en-US" sz="1000" b="0">
              <a:solidFill>
                <a:schemeClr val="tx1">
                  <a:lumMod val="50000"/>
                  <a:lumOff val="50000"/>
                </a:schemeClr>
              </a:solidFill>
            </a:endParaRPr>
          </a:p>
        </p:txBody>
      </p:sp>
      <p:sp>
        <p:nvSpPr>
          <p:cNvPr id="12" name="コンテンツ プレースホルダー 3">
            <a:extLst>
              <a:ext uri="{FF2B5EF4-FFF2-40B4-BE49-F238E27FC236}">
                <a16:creationId xmlns:a16="http://schemas.microsoft.com/office/drawing/2014/main" id="{FC59FF0E-0F4A-BEFA-1ADC-DC81FC8A680C}"/>
              </a:ext>
            </a:extLst>
          </p:cNvPr>
          <p:cNvSpPr txBox="1">
            <a:spLocks/>
          </p:cNvSpPr>
          <p:nvPr/>
        </p:nvSpPr>
        <p:spPr>
          <a:xfrm>
            <a:off x="471489" y="5557342"/>
            <a:ext cx="3249906" cy="3794757"/>
          </a:xfrm>
          <a:prstGeom prst="rect">
            <a:avLst/>
          </a:prstGeom>
        </p:spPr>
        <p:txBody>
          <a:bodyPr vert="horz" wrap="square" lIns="91440" tIns="45720" rIns="91440" bIns="45720" rtlCol="0">
            <a:sp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000"/>
              <a:t>変形労働時間制で追加する</a:t>
            </a:r>
          </a:p>
          <a:p>
            <a:pPr marL="228600" indent="-228600">
              <a:buFont typeface="+mj-lt"/>
              <a:buAutoNum type="arabicPeriod"/>
            </a:pPr>
            <a:r>
              <a:rPr lang="ja-JP" altLang="en-US" sz="900" b="0"/>
              <a:t>勤務形態名：、追加する勤務形態の名称を入力します（例：「変形労働時間制」）。</a:t>
            </a:r>
          </a:p>
          <a:p>
            <a:pPr marL="228600" indent="-228600">
              <a:buFont typeface="+mj-lt"/>
              <a:buAutoNum type="arabicPeriod"/>
            </a:pPr>
            <a:r>
              <a:rPr lang="ja-JP" altLang="en-US" sz="900" b="0"/>
              <a:t>表示順：表示順序を入力します。数値が小さいほど上位に表示されます（例：</a:t>
            </a:r>
            <a:r>
              <a:rPr lang="en-US" altLang="ja-JP" sz="900" b="0" dirty="0"/>
              <a:t>100</a:t>
            </a:r>
            <a:r>
              <a:rPr lang="ja-JP" altLang="en-US" sz="900" b="0"/>
              <a:t>）。</a:t>
            </a:r>
          </a:p>
          <a:p>
            <a:pPr marL="228600" indent="-228600">
              <a:buFont typeface="+mj-lt"/>
              <a:buAutoNum type="arabicPeriod"/>
            </a:pPr>
            <a:r>
              <a:rPr lang="ja-JP" altLang="en-US" sz="900" b="0"/>
              <a:t>労働時間制度」フィールドのプルダウンメニューから、「</a:t>
            </a:r>
            <a:r>
              <a:rPr lang="en-US" altLang="ja-JP" sz="900" b="0" dirty="0"/>
              <a:t>1</a:t>
            </a:r>
            <a:r>
              <a:rPr lang="ja-JP" altLang="en-US" sz="900" b="0"/>
              <a:t>か月単位の変形労働時間制」を選択します。</a:t>
            </a:r>
          </a:p>
          <a:p>
            <a:pPr marL="228600" indent="-228600">
              <a:buFont typeface="+mj-lt"/>
              <a:buAutoNum type="arabicPeriod"/>
            </a:pPr>
            <a:r>
              <a:rPr lang="ja-JP" altLang="en-US" sz="900" b="0"/>
              <a:t>有休取得設定</a:t>
            </a:r>
            <a:r>
              <a:rPr lang="en-US" altLang="ja-JP" sz="900" b="0" dirty="0"/>
              <a:t>: </a:t>
            </a:r>
            <a:r>
              <a:rPr lang="ja-JP" altLang="en-US" sz="900" b="0"/>
              <a:t>「半日有休取得」と「時間有休取得」の設定を</a:t>
            </a:r>
            <a:r>
              <a:rPr lang="en" altLang="ja-JP" sz="900" b="0" dirty="0"/>
              <a:t>ON/OFF</a:t>
            </a:r>
            <a:r>
              <a:rPr lang="ja-JP" altLang="en-US" sz="900" b="0"/>
              <a:t>で調整します。</a:t>
            </a:r>
          </a:p>
          <a:p>
            <a:pPr marL="228600" indent="-228600">
              <a:buFont typeface="+mj-lt"/>
              <a:buAutoNum type="arabicPeriod"/>
            </a:pPr>
            <a:r>
              <a:rPr lang="ja-JP" altLang="en-US" sz="900" b="0"/>
              <a:t>所定労働時間（日）</a:t>
            </a:r>
            <a:r>
              <a:rPr lang="en-US" altLang="ja-JP" sz="900" b="0" dirty="0"/>
              <a:t>: 1</a:t>
            </a:r>
            <a:r>
              <a:rPr lang="ja-JP" altLang="en-US" sz="900" b="0"/>
              <a:t>日の所定労働時間を入力します（例：</a:t>
            </a:r>
            <a:r>
              <a:rPr lang="en-US" altLang="ja-JP" sz="900" b="0" dirty="0"/>
              <a:t>8</a:t>
            </a:r>
            <a:r>
              <a:rPr lang="ja-JP" altLang="en-US" sz="900" b="0"/>
              <a:t>時間）。</a:t>
            </a:r>
          </a:p>
          <a:p>
            <a:pPr marL="228600" indent="-228600">
              <a:buFont typeface="+mj-lt"/>
              <a:buAutoNum type="arabicPeriod"/>
            </a:pPr>
            <a:r>
              <a:rPr lang="ja-JP" altLang="en-US" sz="900" b="0"/>
              <a:t>所定労働時間（週）</a:t>
            </a:r>
            <a:r>
              <a:rPr lang="en-US" altLang="ja-JP" sz="900" b="0" dirty="0"/>
              <a:t>: 1</a:t>
            </a:r>
            <a:r>
              <a:rPr lang="ja-JP" altLang="en-US" sz="900" b="0"/>
              <a:t>週間の所定労働時間を入力します（例：</a:t>
            </a:r>
            <a:r>
              <a:rPr lang="en-US" altLang="ja-JP" sz="900" b="0" dirty="0"/>
              <a:t>40</a:t>
            </a:r>
            <a:r>
              <a:rPr lang="ja-JP" altLang="en-US" sz="900" b="0"/>
              <a:t>時間）。</a:t>
            </a:r>
          </a:p>
          <a:p>
            <a:pPr marL="228600" indent="-228600">
              <a:buFont typeface="+mj-lt"/>
              <a:buAutoNum type="arabicPeriod"/>
            </a:pPr>
            <a:r>
              <a:rPr lang="ja-JP" altLang="en-US" sz="900" b="0"/>
              <a:t>所定労働時間（月）</a:t>
            </a:r>
            <a:r>
              <a:rPr lang="en-US" altLang="ja-JP" sz="900" b="0" dirty="0"/>
              <a:t>: </a:t>
            </a:r>
            <a:r>
              <a:rPr lang="ja-JP" altLang="en-US" sz="900" b="0"/>
              <a:t>プルダウンメニューから、「毎月共通の基準時間を指定」「月の日数に応じて変動」「各月の基準時間を指定」から選択し、基準時間を入力します。</a:t>
            </a:r>
            <a:br>
              <a:rPr lang="en-US" altLang="ja-JP" sz="900" b="0" dirty="0"/>
            </a:br>
            <a:r>
              <a:rPr lang="ja-JP" altLang="en-US" sz="900" b="0"/>
              <a:t>また、基準時間を超えた勤務時間の内、月の法定労働時間までの勤務時間を「所定外勤務」「残業」どちらに計上するかをプルダウンから選択します。</a:t>
            </a:r>
            <a:br>
              <a:rPr lang="en-US" altLang="ja-JP" sz="900" b="0" dirty="0"/>
            </a:br>
            <a:r>
              <a:rPr lang="en-US" altLang="ja-JP" sz="900" b="0" dirty="0">
                <a:solidFill>
                  <a:schemeClr val="tx1">
                    <a:lumMod val="50000"/>
                    <a:lumOff val="50000"/>
                  </a:schemeClr>
                </a:solidFill>
              </a:rPr>
              <a:t>※</a:t>
            </a:r>
            <a:r>
              <a:rPr lang="ja-JP" altLang="en-US" sz="900" b="0">
                <a:solidFill>
                  <a:schemeClr val="tx1">
                    <a:lumMod val="50000"/>
                    <a:lumOff val="50000"/>
                  </a:schemeClr>
                </a:solidFill>
              </a:rPr>
              <a:t>画像は「各月の基準時間を指定」の場合の画面です。</a:t>
            </a:r>
          </a:p>
          <a:p>
            <a:pPr marL="228600" indent="-228600">
              <a:buFont typeface="+mj-lt"/>
              <a:buAutoNum type="arabicPeriod"/>
            </a:pPr>
            <a:r>
              <a:rPr lang="ja-JP" altLang="en-US" sz="900" b="0"/>
              <a:t>週の所定労働日数</a:t>
            </a:r>
            <a:r>
              <a:rPr lang="en-US" altLang="ja-JP" sz="900" b="0" dirty="0"/>
              <a:t>: </a:t>
            </a:r>
            <a:r>
              <a:rPr lang="ja-JP" altLang="en-US" sz="900" b="0"/>
              <a:t>週の所定労働日数を入力します（例：</a:t>
            </a:r>
            <a:r>
              <a:rPr lang="en-US" altLang="ja-JP" sz="900" b="0" dirty="0"/>
              <a:t>5</a:t>
            </a:r>
            <a:r>
              <a:rPr lang="ja-JP" altLang="en-US" sz="900" b="0"/>
              <a:t>日）。</a:t>
            </a:r>
          </a:p>
        </p:txBody>
      </p:sp>
      <p:pic>
        <p:nvPicPr>
          <p:cNvPr id="14" name="図 13">
            <a:extLst>
              <a:ext uri="{FF2B5EF4-FFF2-40B4-BE49-F238E27FC236}">
                <a16:creationId xmlns:a16="http://schemas.microsoft.com/office/drawing/2014/main" id="{9E44D1E5-B1C7-FA55-DB2E-C4BE63F2691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038256" y="5807122"/>
            <a:ext cx="2204740" cy="2665267"/>
          </a:xfrm>
          <a:prstGeom prst="rect">
            <a:avLst/>
          </a:prstGeom>
          <a:ln w="19050">
            <a:solidFill>
              <a:schemeClr val="bg1">
                <a:lumMod val="75000"/>
              </a:schemeClr>
            </a:solidFill>
          </a:ln>
        </p:spPr>
      </p:pic>
    </p:spTree>
    <p:extLst>
      <p:ext uri="{BB962C8B-B14F-4D97-AF65-F5344CB8AC3E}">
        <p14:creationId xmlns:p14="http://schemas.microsoft.com/office/powerpoint/2010/main" val="3737000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9</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dirty="0"/>
              <a:t>©2023 CLINKS CO., LTD /  </a:t>
            </a:r>
            <a:r>
              <a:rPr kumimoji="1" lang="en-US" altLang="ja-JP" dirty="0" err="1"/>
              <a:t>kintaicloud.jp</a:t>
            </a:r>
            <a:r>
              <a:rPr kumimoji="1" lang="ja-JP" altLang="en-US"/>
              <a:t>　</a:t>
            </a:r>
            <a:endParaRPr kumimoji="1" lang="ja-JP" altLang="en-US" dirty="0"/>
          </a:p>
        </p:txBody>
      </p:sp>
      <p:sp>
        <p:nvSpPr>
          <p:cNvPr id="55" name="コンテンツ プレースホルダー 3">
            <a:extLst>
              <a:ext uri="{FF2B5EF4-FFF2-40B4-BE49-F238E27FC236}">
                <a16:creationId xmlns:a16="http://schemas.microsoft.com/office/drawing/2014/main" id="{E697C07D-829D-9447-371F-5300C3C4FBF1}"/>
              </a:ext>
            </a:extLst>
          </p:cNvPr>
          <p:cNvSpPr txBox="1">
            <a:spLocks/>
          </p:cNvSpPr>
          <p:nvPr/>
        </p:nvSpPr>
        <p:spPr>
          <a:xfrm>
            <a:off x="471489" y="625301"/>
            <a:ext cx="3249906" cy="5349028"/>
          </a:xfrm>
          <a:prstGeom prst="rect">
            <a:avLst/>
          </a:prstGeom>
        </p:spPr>
        <p:txBody>
          <a:bodyPr vert="horz" wrap="square" lIns="91440" tIns="45720" rIns="91440" bIns="45720" rtlCol="0">
            <a:sp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000"/>
              <a:t>フレックスタイム制で追加する</a:t>
            </a:r>
          </a:p>
          <a:p>
            <a:pPr marL="228600" indent="-228600">
              <a:buFont typeface="+mj-lt"/>
              <a:buAutoNum type="arabicPeriod"/>
            </a:pPr>
            <a:r>
              <a:rPr lang="ja-JP" altLang="en-US" sz="900" b="0"/>
              <a:t>勤務形態名：追加する勤務形態の名称を入力します（例：「変形労働時間制」）。</a:t>
            </a:r>
          </a:p>
          <a:p>
            <a:pPr marL="228600" indent="-228600">
              <a:buFont typeface="+mj-lt"/>
              <a:buAutoNum type="arabicPeriod"/>
            </a:pPr>
            <a:r>
              <a:rPr lang="ja-JP" altLang="en-US" sz="900" b="0"/>
              <a:t>表示順：表示順序を入力します。数値が小さいほど上位に表示されます（例：</a:t>
            </a:r>
            <a:r>
              <a:rPr lang="en-US" altLang="ja-JP" sz="900" b="0" dirty="0"/>
              <a:t>100</a:t>
            </a:r>
            <a:r>
              <a:rPr lang="ja-JP" altLang="en-US" sz="900" b="0"/>
              <a:t>）。</a:t>
            </a:r>
          </a:p>
          <a:p>
            <a:pPr marL="228600" indent="-228600">
              <a:buFont typeface="+mj-lt"/>
              <a:buAutoNum type="arabicPeriod"/>
            </a:pPr>
            <a:r>
              <a:rPr lang="ja-JP" altLang="en-US" sz="900" b="0"/>
              <a:t>労働時間制度：プルダウンメニューから、「</a:t>
            </a:r>
            <a:r>
              <a:rPr lang="en-US" altLang="ja-JP" sz="900" b="0" dirty="0"/>
              <a:t>1</a:t>
            </a:r>
            <a:r>
              <a:rPr lang="ja-JP" altLang="en-US" sz="900" b="0"/>
              <a:t>か月単位の変形労働時間制」を選択します。</a:t>
            </a:r>
          </a:p>
          <a:p>
            <a:pPr marL="228600" indent="-228600">
              <a:buFont typeface="+mj-lt"/>
              <a:buAutoNum type="arabicPeriod"/>
            </a:pPr>
            <a:r>
              <a:rPr lang="ja-JP" altLang="en-US" sz="900" b="0"/>
              <a:t>有休取得設定</a:t>
            </a:r>
            <a:r>
              <a:rPr lang="en-US" altLang="ja-JP" sz="900" b="0" dirty="0"/>
              <a:t>: </a:t>
            </a:r>
            <a:r>
              <a:rPr lang="ja-JP" altLang="en-US" sz="900" b="0"/>
              <a:t>「時間有休取得」の設定を</a:t>
            </a:r>
            <a:r>
              <a:rPr lang="en" altLang="ja-JP" sz="900" b="0" dirty="0"/>
              <a:t>ON/OFF</a:t>
            </a:r>
            <a:r>
              <a:rPr lang="ja-JP" altLang="en-US" sz="900" b="0"/>
              <a:t>で調整します。</a:t>
            </a:r>
          </a:p>
          <a:p>
            <a:pPr marL="228600" indent="-228600">
              <a:buFont typeface="+mj-lt"/>
              <a:buAutoNum type="arabicPeriod"/>
            </a:pPr>
            <a:r>
              <a:rPr lang="ja-JP" altLang="en-US" sz="900" b="0"/>
              <a:t>コアタイム：コアタイムの開始時刻と終了時刻を入力します。</a:t>
            </a:r>
          </a:p>
          <a:p>
            <a:pPr marL="228600" indent="-228600">
              <a:buFont typeface="+mj-lt"/>
              <a:buAutoNum type="arabicPeriod"/>
            </a:pPr>
            <a:r>
              <a:rPr lang="ja-JP" altLang="en-US" sz="900" b="0"/>
              <a:t>フレキシブルタイム：フレキシブルタイムの開始時刻と終了時刻を入力します。</a:t>
            </a:r>
            <a:br>
              <a:rPr lang="en-US" altLang="ja-JP" sz="900" b="0" dirty="0"/>
            </a:br>
            <a:r>
              <a:rPr lang="ja-JP" altLang="en-US" sz="900" b="0"/>
              <a:t>なお、フレキシブルタイムを指定しない場合は「フレキシブルタイムを指定しない」トグルを</a:t>
            </a:r>
            <a:r>
              <a:rPr lang="en" altLang="ja-JP" sz="900" b="0" dirty="0"/>
              <a:t>ON</a:t>
            </a:r>
            <a:r>
              <a:rPr lang="ja-JP" altLang="en-US" sz="900" b="0"/>
              <a:t>にします。</a:t>
            </a:r>
          </a:p>
          <a:p>
            <a:pPr marL="228600" indent="-228600">
              <a:buFont typeface="+mj-lt"/>
              <a:buAutoNum type="arabicPeriod"/>
            </a:pPr>
            <a:r>
              <a:rPr lang="ja-JP" altLang="en-US" sz="900" b="0"/>
              <a:t>清算期間における総労働時間：プルダウンメニューから、「毎月共通の基準時間を指定」「月の日数に応じて変動」「各月の基準時間を指定」から選択し、基準時間を入力します。</a:t>
            </a:r>
            <a:br>
              <a:rPr lang="en-US" altLang="ja-JP" sz="900" b="0" dirty="0"/>
            </a:br>
            <a:r>
              <a:rPr lang="ja-JP" altLang="en-US" sz="900" b="0"/>
              <a:t>また、基準時間を超えた勤務時間の内、月の法定労働時間までの勤務時間を「所定外勤務」「残業」どちらに計上するかをプルダウンから選択します。</a:t>
            </a:r>
            <a:br>
              <a:rPr lang="en-US" altLang="ja-JP" sz="900" b="0" dirty="0"/>
            </a:br>
            <a:r>
              <a:rPr lang="en-US" altLang="ja-JP" sz="900" b="0" dirty="0">
                <a:solidFill>
                  <a:schemeClr val="tx1">
                    <a:lumMod val="50000"/>
                    <a:lumOff val="50000"/>
                  </a:schemeClr>
                </a:solidFill>
              </a:rPr>
              <a:t>※</a:t>
            </a:r>
            <a:r>
              <a:rPr lang="ja-JP" altLang="en-US" sz="900" b="0">
                <a:solidFill>
                  <a:schemeClr val="tx1">
                    <a:lumMod val="50000"/>
                    <a:lumOff val="50000"/>
                  </a:schemeClr>
                </a:solidFill>
              </a:rPr>
              <a:t>画像は「各月の基準時間を指定」の場合の画面です。</a:t>
            </a:r>
          </a:p>
          <a:p>
            <a:pPr marL="228600" indent="-228600">
              <a:buFont typeface="+mj-lt"/>
              <a:buAutoNum type="arabicPeriod"/>
            </a:pPr>
            <a:r>
              <a:rPr lang="ja-JP" altLang="en-US" sz="900" b="0"/>
              <a:t>既定の休憩時間：各実働時間ごとの休憩時間の開始時刻と終了時刻を入力してください。</a:t>
            </a:r>
          </a:p>
          <a:p>
            <a:pPr marL="228600" indent="-228600">
              <a:buFont typeface="+mj-lt"/>
              <a:buAutoNum type="arabicPeriod"/>
            </a:pPr>
            <a:r>
              <a:rPr lang="ja-JP" altLang="en-US" sz="900" b="0"/>
              <a:t>所定労働時間（日）</a:t>
            </a:r>
            <a:r>
              <a:rPr lang="en-US" altLang="ja-JP" sz="900" b="0" dirty="0"/>
              <a:t>: </a:t>
            </a:r>
            <a:r>
              <a:rPr lang="ja-JP" altLang="en-US" sz="900" b="0"/>
              <a:t>所定労働時間を入力します（例：</a:t>
            </a:r>
            <a:r>
              <a:rPr lang="en-US" altLang="ja-JP" sz="900" b="0" dirty="0"/>
              <a:t>8</a:t>
            </a:r>
            <a:r>
              <a:rPr lang="ja-JP" altLang="en-US" sz="900" b="0"/>
              <a:t>時間）。</a:t>
            </a:r>
          </a:p>
          <a:p>
            <a:pPr marL="228600" indent="-228600">
              <a:buFont typeface="+mj-lt"/>
              <a:buAutoNum type="arabicPeriod"/>
            </a:pPr>
            <a:r>
              <a:rPr lang="ja-JP" altLang="en-US" sz="900" b="0"/>
              <a:t>労働日設定：曜日ボタンを押して労働日を選択します。</a:t>
            </a:r>
            <a:br>
              <a:rPr lang="en-US" altLang="ja-JP" sz="900" b="0" dirty="0"/>
            </a:br>
            <a:r>
              <a:rPr lang="ja-JP" altLang="en-US" sz="900" b="0"/>
              <a:t>また、祝日も労働日に設定する場合は「祝日を労働日に設定する」トグルを</a:t>
            </a:r>
            <a:r>
              <a:rPr lang="en" altLang="ja-JP" sz="900" b="0" dirty="0"/>
              <a:t>ON</a:t>
            </a:r>
            <a:r>
              <a:rPr lang="ja-JP" altLang="en-US" sz="900" b="0"/>
              <a:t>にしてください。</a:t>
            </a:r>
          </a:p>
          <a:p>
            <a:pPr marL="228600" indent="-228600">
              <a:buFont typeface="+mj-lt"/>
              <a:buAutoNum type="arabicPeriod"/>
            </a:pPr>
            <a:r>
              <a:rPr lang="ja-JP" altLang="en-US" sz="900" b="0"/>
              <a:t>申請設定：時間休暇の許可有無をプルダウンで選択し、また残業申請、遅刻・早退申請の必要有無を設定します。</a:t>
            </a:r>
          </a:p>
        </p:txBody>
      </p:sp>
      <p:pic>
        <p:nvPicPr>
          <p:cNvPr id="5" name="図 4">
            <a:extLst>
              <a:ext uri="{FF2B5EF4-FFF2-40B4-BE49-F238E27FC236}">
                <a16:creationId xmlns:a16="http://schemas.microsoft.com/office/drawing/2014/main" id="{CE0CD289-3FA2-D9F9-856B-198C1DA142B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38256" y="840093"/>
            <a:ext cx="2195194" cy="3754647"/>
          </a:xfrm>
          <a:prstGeom prst="rect">
            <a:avLst/>
          </a:prstGeom>
          <a:ln w="19050">
            <a:solidFill>
              <a:schemeClr val="bg1">
                <a:lumMod val="75000"/>
              </a:schemeClr>
            </a:solidFill>
          </a:ln>
        </p:spPr>
      </p:pic>
      <p:sp>
        <p:nvSpPr>
          <p:cNvPr id="2" name="コンテンツ プレースホルダー 3">
            <a:extLst>
              <a:ext uri="{FF2B5EF4-FFF2-40B4-BE49-F238E27FC236}">
                <a16:creationId xmlns:a16="http://schemas.microsoft.com/office/drawing/2014/main" id="{F50CD39A-EAB0-90E9-E0CE-A8AC58AB3037}"/>
              </a:ext>
            </a:extLst>
          </p:cNvPr>
          <p:cNvSpPr>
            <a:spLocks noGrp="1"/>
          </p:cNvSpPr>
          <p:nvPr>
            <p:ph idx="1"/>
          </p:nvPr>
        </p:nvSpPr>
        <p:spPr>
          <a:xfrm>
            <a:off x="471488" y="5974329"/>
            <a:ext cx="5915025" cy="230832"/>
          </a:xfrm>
        </p:spPr>
        <p:txBody>
          <a:bodyPr>
            <a:spAutoFit/>
          </a:bodyPr>
          <a:lstStyle/>
          <a:p>
            <a:pPr marL="0" indent="0">
              <a:buNone/>
            </a:pPr>
            <a:r>
              <a:rPr lang="ja-JP" altLang="en-US" sz="1000" b="0"/>
              <a:t>各勤務形態ごとの入力を終えましたら。「追加」ボタンをクリックして新しい勤務形態を保存します。</a:t>
            </a:r>
            <a:endParaRPr lang="ja-JP" altLang="en-US" sz="1000" b="0">
              <a:solidFill>
                <a:schemeClr val="tx1">
                  <a:lumMod val="50000"/>
                  <a:lumOff val="50000"/>
                </a:schemeClr>
              </a:solidFill>
            </a:endParaRPr>
          </a:p>
        </p:txBody>
      </p:sp>
      <p:grpSp>
        <p:nvGrpSpPr>
          <p:cNvPr id="3" name="グループ化 2">
            <a:extLst>
              <a:ext uri="{FF2B5EF4-FFF2-40B4-BE49-F238E27FC236}">
                <a16:creationId xmlns:a16="http://schemas.microsoft.com/office/drawing/2014/main" id="{CF780136-E720-9E2B-858F-8C17615CB192}"/>
              </a:ext>
            </a:extLst>
          </p:cNvPr>
          <p:cNvGrpSpPr/>
          <p:nvPr/>
        </p:nvGrpSpPr>
        <p:grpSpPr>
          <a:xfrm>
            <a:off x="481566" y="6356346"/>
            <a:ext cx="5904947" cy="307777"/>
            <a:chOff x="481566" y="967740"/>
            <a:chExt cx="5904947" cy="307777"/>
          </a:xfrm>
        </p:grpSpPr>
        <p:sp>
          <p:nvSpPr>
            <p:cNvPr id="4" name="テキスト ボックス 3">
              <a:extLst>
                <a:ext uri="{FF2B5EF4-FFF2-40B4-BE49-F238E27FC236}">
                  <a16:creationId xmlns:a16="http://schemas.microsoft.com/office/drawing/2014/main" id="{8A5BDB0C-35AF-DD04-E81B-08A27704DFA4}"/>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a:t>既存の勤務形態を確認・編集する</a:t>
              </a:r>
              <a:endParaRPr kumimoji="1" lang="ja-JP" altLang="en-US" sz="1600" b="1" dirty="0"/>
            </a:p>
          </p:txBody>
        </p:sp>
        <p:cxnSp>
          <p:nvCxnSpPr>
            <p:cNvPr id="6" name="直線コネクタ 5">
              <a:extLst>
                <a:ext uri="{FF2B5EF4-FFF2-40B4-BE49-F238E27FC236}">
                  <a16:creationId xmlns:a16="http://schemas.microsoft.com/office/drawing/2014/main" id="{A0C8583A-AAE9-80C8-2B82-95BBA03C4FBF}"/>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8" name="コンテンツ プレースホルダー 3">
            <a:extLst>
              <a:ext uri="{FF2B5EF4-FFF2-40B4-BE49-F238E27FC236}">
                <a16:creationId xmlns:a16="http://schemas.microsoft.com/office/drawing/2014/main" id="{516CB74F-605F-B1EF-4F00-8A87C7B2A683}"/>
              </a:ext>
            </a:extLst>
          </p:cNvPr>
          <p:cNvSpPr txBox="1">
            <a:spLocks/>
          </p:cNvSpPr>
          <p:nvPr/>
        </p:nvSpPr>
        <p:spPr>
          <a:xfrm>
            <a:off x="471488" y="6814301"/>
            <a:ext cx="5915025" cy="472886"/>
          </a:xfrm>
          <a:prstGeom prst="rect">
            <a:avLst/>
          </a:prstGeom>
        </p:spPr>
        <p:txBody>
          <a:bodyPr vert="horz" lIns="91440" tIns="45720" rIns="91440" bIns="45720" rtlCol="0">
            <a:sp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Tx/>
              <a:buNone/>
            </a:pPr>
            <a:r>
              <a:rPr lang="ja-JP" altLang="en-US" sz="1000" b="0"/>
              <a:t>勤務形態マスタ画面では、現在登録されている勤務形態が一覧で表示されます。</a:t>
            </a:r>
          </a:p>
          <a:p>
            <a:pPr marL="0" indent="0">
              <a:buFontTx/>
              <a:buNone/>
            </a:pPr>
            <a:r>
              <a:rPr lang="ja-JP" altLang="en-US" sz="1000" b="0"/>
              <a:t>操作欄の各アイコンボタンをクリックすることで各勤務形態の確認・編集を行うことができます。</a:t>
            </a:r>
          </a:p>
        </p:txBody>
      </p:sp>
      <p:graphicFrame>
        <p:nvGraphicFramePr>
          <p:cNvPr id="7" name="表 8">
            <a:extLst>
              <a:ext uri="{FF2B5EF4-FFF2-40B4-BE49-F238E27FC236}">
                <a16:creationId xmlns:a16="http://schemas.microsoft.com/office/drawing/2014/main" id="{092FCC8E-FA6D-1D97-7741-39FFBDCBB403}"/>
              </a:ext>
            </a:extLst>
          </p:cNvPr>
          <p:cNvGraphicFramePr>
            <a:graphicFrameLocks noGrp="1"/>
          </p:cNvGraphicFramePr>
          <p:nvPr>
            <p:extLst>
              <p:ext uri="{D42A27DB-BD31-4B8C-83A1-F6EECF244321}">
                <p14:modId xmlns:p14="http://schemas.microsoft.com/office/powerpoint/2010/main" val="2371541081"/>
              </p:ext>
            </p:extLst>
          </p:nvPr>
        </p:nvGraphicFramePr>
        <p:xfrm>
          <a:off x="876300" y="7406206"/>
          <a:ext cx="5105400" cy="924920"/>
        </p:xfrm>
        <a:graphic>
          <a:graphicData uri="http://schemas.openxmlformats.org/drawingml/2006/table">
            <a:tbl>
              <a:tblPr firstRow="1" bandRow="1">
                <a:tableStyleId>{2D5ABB26-0587-4C30-8999-92F81FD0307C}</a:tableStyleId>
              </a:tblPr>
              <a:tblGrid>
                <a:gridCol w="740283">
                  <a:extLst>
                    <a:ext uri="{9D8B030D-6E8A-4147-A177-3AD203B41FA5}">
                      <a16:colId xmlns:a16="http://schemas.microsoft.com/office/drawing/2014/main" val="613603846"/>
                    </a:ext>
                  </a:extLst>
                </a:gridCol>
                <a:gridCol w="4365117">
                  <a:extLst>
                    <a:ext uri="{9D8B030D-6E8A-4147-A177-3AD203B41FA5}">
                      <a16:colId xmlns:a16="http://schemas.microsoft.com/office/drawing/2014/main" val="1805834374"/>
                    </a:ext>
                  </a:extLst>
                </a:gridCol>
              </a:tblGrid>
              <a:tr h="462460">
                <a:tc>
                  <a:txBody>
                    <a:bodyPr/>
                    <a:lstStyle/>
                    <a:p>
                      <a:endParaRPr kumimoji="1" lang="ja-JP" altLang="en-US" sz="100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a:solidFill>
                            <a:schemeClr val="tx1"/>
                          </a:solidFill>
                        </a:rPr>
                        <a:t>選択した勤務形態を編集します</a:t>
                      </a:r>
                      <a:endParaRPr kumimoji="1" lang="ja-JP" altLang="en-US" sz="900" dirty="0">
                        <a:solidFill>
                          <a:schemeClr val="tx1"/>
                        </a:solidFill>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7773823"/>
                  </a:ext>
                </a:extLst>
              </a:tr>
              <a:tr h="462460">
                <a:tc>
                  <a:txBody>
                    <a:bodyPr/>
                    <a:lstStyle/>
                    <a:p>
                      <a:endParaRPr kumimoji="1" lang="ja-JP" altLang="en-US" sz="90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a:solidFill>
                            <a:schemeClr val="tx1"/>
                          </a:solidFill>
                        </a:rPr>
                        <a:t>選択した勤務形態の詳細を確認します。</a:t>
                      </a:r>
                      <a:endParaRPr kumimoji="1" lang="ja-JP" altLang="en-US" sz="900" dirty="0">
                        <a:solidFill>
                          <a:schemeClr val="tx1"/>
                        </a:solidFill>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393110"/>
                  </a:ext>
                </a:extLst>
              </a:tr>
            </a:tbl>
          </a:graphicData>
        </a:graphic>
      </p:graphicFrame>
      <p:pic>
        <p:nvPicPr>
          <p:cNvPr id="10" name="図 9">
            <a:extLst>
              <a:ext uri="{FF2B5EF4-FFF2-40B4-BE49-F238E27FC236}">
                <a16:creationId xmlns:a16="http://schemas.microsoft.com/office/drawing/2014/main" id="{B4A937AA-36E0-5503-24E4-1616BCDE3D5C}"/>
              </a:ext>
            </a:extLst>
          </p:cNvPr>
          <p:cNvPicPr>
            <a:picLocks noChangeAspect="1"/>
          </p:cNvPicPr>
          <p:nvPr/>
        </p:nvPicPr>
        <p:blipFill rotWithShape="1">
          <a:blip r:embed="rId5">
            <a:extLst>
              <a:ext uri="{28A0092B-C50C-407E-A947-70E740481C1C}">
                <a14:useLocalDpi xmlns:a14="http://schemas.microsoft.com/office/drawing/2010/main" val="0"/>
              </a:ext>
            </a:extLst>
          </a:blip>
          <a:srcRect l="22136" t="240" r="50367" b="1224"/>
          <a:stretch/>
        </p:blipFill>
        <p:spPr>
          <a:xfrm>
            <a:off x="1026746" y="7452604"/>
            <a:ext cx="366858" cy="366858"/>
          </a:xfrm>
          <a:prstGeom prst="rect">
            <a:avLst/>
          </a:prstGeom>
          <a:ln w="19050">
            <a:solidFill>
              <a:schemeClr val="bg1">
                <a:lumMod val="75000"/>
              </a:schemeClr>
            </a:solidFill>
          </a:ln>
        </p:spPr>
      </p:pic>
      <p:pic>
        <p:nvPicPr>
          <p:cNvPr id="11" name="図 10">
            <a:extLst>
              <a:ext uri="{FF2B5EF4-FFF2-40B4-BE49-F238E27FC236}">
                <a16:creationId xmlns:a16="http://schemas.microsoft.com/office/drawing/2014/main" id="{6B37FEDF-161C-A3E3-7784-087F52FC1BF9}"/>
              </a:ext>
            </a:extLst>
          </p:cNvPr>
          <p:cNvPicPr>
            <a:picLocks noChangeAspect="1"/>
          </p:cNvPicPr>
          <p:nvPr/>
        </p:nvPicPr>
        <p:blipFill rotWithShape="1">
          <a:blip r:embed="rId5">
            <a:extLst>
              <a:ext uri="{28A0092B-C50C-407E-A947-70E740481C1C}">
                <a14:useLocalDpi xmlns:a14="http://schemas.microsoft.com/office/drawing/2010/main" val="0"/>
              </a:ext>
            </a:extLst>
          </a:blip>
          <a:srcRect l="45226" t="240" r="27277" b="1224"/>
          <a:stretch/>
        </p:blipFill>
        <p:spPr>
          <a:xfrm>
            <a:off x="1026746" y="7922155"/>
            <a:ext cx="366858" cy="366858"/>
          </a:xfrm>
          <a:prstGeom prst="rect">
            <a:avLst/>
          </a:prstGeom>
          <a:ln w="19050">
            <a:solidFill>
              <a:schemeClr val="bg1">
                <a:lumMod val="75000"/>
              </a:schemeClr>
            </a:solidFill>
          </a:ln>
        </p:spPr>
      </p:pic>
    </p:spTree>
    <p:extLst>
      <p:ext uri="{BB962C8B-B14F-4D97-AF65-F5344CB8AC3E}">
        <p14:creationId xmlns:p14="http://schemas.microsoft.com/office/powerpoint/2010/main" val="172072715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5150</TotalTime>
  <Words>6549</Words>
  <Application>Microsoft Macintosh PowerPoint</Application>
  <PresentationFormat>A4 210 x 297 mm</PresentationFormat>
  <Paragraphs>404</Paragraphs>
  <Slides>22</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22</vt:i4>
      </vt:variant>
    </vt:vector>
  </HeadingPairs>
  <TitlesOfParts>
    <vt:vector size="30" baseType="lpstr">
      <vt:lpstr>-apple-system</vt:lpstr>
      <vt:lpstr>??</vt:lpstr>
      <vt:lpstr>游ゴシック</vt:lpstr>
      <vt:lpstr>Arial</vt:lpstr>
      <vt:lpstr>Calibri</vt:lpstr>
      <vt:lpstr>Calibri Light</vt:lpstr>
      <vt:lpstr>Lato</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石山 ことの</dc:creator>
  <cp:lastModifiedBy>石山 ことの</cp:lastModifiedBy>
  <cp:revision>108</cp:revision>
  <dcterms:created xsi:type="dcterms:W3CDTF">2023-06-05T09:09:27Z</dcterms:created>
  <dcterms:modified xsi:type="dcterms:W3CDTF">2024-10-01T09:27:43Z</dcterms:modified>
</cp:coreProperties>
</file>